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4" r:id="rId1"/>
  </p:sldMasterIdLst>
  <p:notesMasterIdLst>
    <p:notesMasterId r:id="rId16"/>
  </p:notesMasterIdLst>
  <p:handoutMasterIdLst>
    <p:handoutMasterId r:id="rId17"/>
  </p:handoutMasterIdLst>
  <p:sldIdLst>
    <p:sldId id="307" r:id="rId2"/>
    <p:sldId id="361" r:id="rId3"/>
    <p:sldId id="369" r:id="rId4"/>
    <p:sldId id="368" r:id="rId5"/>
    <p:sldId id="362" r:id="rId6"/>
    <p:sldId id="363" r:id="rId7"/>
    <p:sldId id="364" r:id="rId8"/>
    <p:sldId id="365" r:id="rId9"/>
    <p:sldId id="371" r:id="rId10"/>
    <p:sldId id="366" r:id="rId11"/>
    <p:sldId id="372" r:id="rId12"/>
    <p:sldId id="374" r:id="rId13"/>
    <p:sldId id="373" r:id="rId14"/>
    <p:sldId id="314" r:id="rId15"/>
  </p:sldIdLst>
  <p:sldSz cx="9144000" cy="6858000" type="screen4x3"/>
  <p:notesSz cx="6808788" cy="99409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3131">
          <p15:clr>
            <a:srgbClr val="A4A3A4"/>
          </p15:clr>
        </p15:guide>
        <p15:guide id="4" pos="2145">
          <p15:clr>
            <a:srgbClr val="A4A3A4"/>
          </p15:clr>
        </p15:guide>
        <p15:guide id="5" orient="horz" pos="313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C479E"/>
    <a:srgbClr val="28801C"/>
    <a:srgbClr val="1D1DC5"/>
    <a:srgbClr val="FFFF66"/>
    <a:srgbClr val="2C3A9E"/>
    <a:srgbClr val="2209D9"/>
    <a:srgbClr val="381EF6"/>
    <a:srgbClr val="3C508E"/>
    <a:srgbClr val="503397"/>
    <a:srgbClr val="3540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294" autoAdjust="0"/>
    <p:restoredTop sz="93714" autoAdjust="0"/>
  </p:normalViewPr>
  <p:slideViewPr>
    <p:cSldViewPr snapToObjects="1">
      <p:cViewPr varScale="1">
        <p:scale>
          <a:sx n="92" d="100"/>
          <a:sy n="92" d="100"/>
        </p:scale>
        <p:origin x="1266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Objects="1">
      <p:cViewPr varScale="1">
        <p:scale>
          <a:sx n="51" d="100"/>
          <a:sy n="51" d="100"/>
        </p:scale>
        <p:origin x="-1932" y="-108"/>
      </p:cViewPr>
      <p:guideLst>
        <p:guide orient="horz" pos="2880"/>
        <p:guide pos="2160"/>
        <p:guide orient="horz" pos="3131"/>
        <p:guide pos="2145"/>
        <p:guide orient="horz" pos="313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ll05451\Local%20Settings\Temporary%20Internet%20Files\Content.Outlook\P1HBS342\Population%20by%20age%20groups_EU-27_1999-2010_kieg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4575894805415205E-2"/>
          <c:y val="4.2153444176057576E-2"/>
          <c:w val="0.81490666761399355"/>
          <c:h val="0.77415956576923151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GR!$A$14</c:f>
              <c:strCache>
                <c:ptCount val="1"/>
                <c:pt idx="0">
                  <c:v>0-14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sz="1500" b="1">
                    <a:solidFill>
                      <a:schemeClr val="bg1"/>
                    </a:solidFill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GR!$B$13:$N$13</c:f>
              <c:strCache>
                <c:ptCount val="13"/>
                <c:pt idx="0">
                  <c:v>2000</c:v>
                </c:pt>
                <c:pt idx="1">
                  <c:v>2005</c:v>
                </c:pt>
                <c:pt idx="2">
                  <c:v>2009</c:v>
                </c:pt>
                <c:pt idx="3">
                  <c:v>2015</c:v>
                </c:pt>
                <c:pt idx="4">
                  <c:v>2020</c:v>
                </c:pt>
                <c:pt idx="5">
                  <c:v>2025</c:v>
                </c:pt>
                <c:pt idx="6">
                  <c:v>2030</c:v>
                </c:pt>
                <c:pt idx="7">
                  <c:v>2035</c:v>
                </c:pt>
                <c:pt idx="8">
                  <c:v>2040</c:v>
                </c:pt>
                <c:pt idx="9">
                  <c:v>2045</c:v>
                </c:pt>
                <c:pt idx="10">
                  <c:v>2050</c:v>
                </c:pt>
                <c:pt idx="11">
                  <c:v>2055</c:v>
                </c:pt>
                <c:pt idx="12">
                  <c:v>2060</c:v>
                </c:pt>
              </c:strCache>
            </c:strRef>
          </c:cat>
          <c:val>
            <c:numRef>
              <c:f>GR!$B$14:$N$14</c:f>
              <c:numCache>
                <c:formatCode>0.0</c:formatCode>
                <c:ptCount val="13"/>
                <c:pt idx="0">
                  <c:v>17.2</c:v>
                </c:pt>
                <c:pt idx="1">
                  <c:v>16.2</c:v>
                </c:pt>
                <c:pt idx="2">
                  <c:v>15.6</c:v>
                </c:pt>
                <c:pt idx="3">
                  <c:v>15.459263110383064</c:v>
                </c:pt>
                <c:pt idx="4">
                  <c:v>15.35467881029002</c:v>
                </c:pt>
                <c:pt idx="5">
                  <c:v>14.985865379057252</c:v>
                </c:pt>
                <c:pt idx="6">
                  <c:v>14.527264103200233</c:v>
                </c:pt>
                <c:pt idx="7">
                  <c:v>14.144804021019331</c:v>
                </c:pt>
                <c:pt idx="8">
                  <c:v>13.960777256896726</c:v>
                </c:pt>
                <c:pt idx="9">
                  <c:v>13.974765789353649</c:v>
                </c:pt>
                <c:pt idx="10">
                  <c:v>14.052628147550983</c:v>
                </c:pt>
                <c:pt idx="11">
                  <c:v>14.074327244112068</c:v>
                </c:pt>
                <c:pt idx="12">
                  <c:v>14.030004883684896</c:v>
                </c:pt>
              </c:numCache>
            </c:numRef>
          </c:val>
        </c:ser>
        <c:ser>
          <c:idx val="1"/>
          <c:order val="1"/>
          <c:tx>
            <c:strRef>
              <c:f>GR!$A$15</c:f>
              <c:strCache>
                <c:ptCount val="1"/>
                <c:pt idx="0">
                  <c:v>15-24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sz="1500" b="1">
                    <a:solidFill>
                      <a:schemeClr val="bg1"/>
                    </a:solidFill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GR!$B$13:$N$13</c:f>
              <c:strCache>
                <c:ptCount val="13"/>
                <c:pt idx="0">
                  <c:v>2000</c:v>
                </c:pt>
                <c:pt idx="1">
                  <c:v>2005</c:v>
                </c:pt>
                <c:pt idx="2">
                  <c:v>2009</c:v>
                </c:pt>
                <c:pt idx="3">
                  <c:v>2015</c:v>
                </c:pt>
                <c:pt idx="4">
                  <c:v>2020</c:v>
                </c:pt>
                <c:pt idx="5">
                  <c:v>2025</c:v>
                </c:pt>
                <c:pt idx="6">
                  <c:v>2030</c:v>
                </c:pt>
                <c:pt idx="7">
                  <c:v>2035</c:v>
                </c:pt>
                <c:pt idx="8">
                  <c:v>2040</c:v>
                </c:pt>
                <c:pt idx="9">
                  <c:v>2045</c:v>
                </c:pt>
                <c:pt idx="10">
                  <c:v>2050</c:v>
                </c:pt>
                <c:pt idx="11">
                  <c:v>2055</c:v>
                </c:pt>
                <c:pt idx="12">
                  <c:v>2060</c:v>
                </c:pt>
              </c:strCache>
            </c:strRef>
          </c:cat>
          <c:val>
            <c:numRef>
              <c:f>GR!$B$15:$N$15</c:f>
              <c:numCache>
                <c:formatCode>0.0</c:formatCode>
                <c:ptCount val="13"/>
                <c:pt idx="0">
                  <c:v>13.2</c:v>
                </c:pt>
                <c:pt idx="1">
                  <c:v>12.8</c:v>
                </c:pt>
                <c:pt idx="2">
                  <c:v>12.3</c:v>
                </c:pt>
                <c:pt idx="3">
                  <c:v>11.15414946358074</c:v>
                </c:pt>
                <c:pt idx="4">
                  <c:v>10.552432446209046</c:v>
                </c:pt>
                <c:pt idx="5">
                  <c:v>10.591010527388654</c:v>
                </c:pt>
                <c:pt idx="6">
                  <c:v>10.690120350886239</c:v>
                </c:pt>
                <c:pt idx="7">
                  <c:v>10.557743476690518</c:v>
                </c:pt>
                <c:pt idx="8">
                  <c:v>10.310935575295376</c:v>
                </c:pt>
                <c:pt idx="9">
                  <c:v>10.040442316061426</c:v>
                </c:pt>
                <c:pt idx="10">
                  <c:v>9.877557048478586</c:v>
                </c:pt>
                <c:pt idx="11">
                  <c:v>9.904361726100829</c:v>
                </c:pt>
                <c:pt idx="12">
                  <c:v>10.026600745097063</c:v>
                </c:pt>
              </c:numCache>
            </c:numRef>
          </c:val>
        </c:ser>
        <c:ser>
          <c:idx val="2"/>
          <c:order val="2"/>
          <c:tx>
            <c:strRef>
              <c:f>GR!$A$16</c:f>
              <c:strCache>
                <c:ptCount val="1"/>
                <c:pt idx="0">
                  <c:v>25-49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sz="1500" b="1">
                    <a:solidFill>
                      <a:schemeClr val="bg1"/>
                    </a:solidFill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GR!$B$13:$N$13</c:f>
              <c:strCache>
                <c:ptCount val="13"/>
                <c:pt idx="0">
                  <c:v>2000</c:v>
                </c:pt>
                <c:pt idx="1">
                  <c:v>2005</c:v>
                </c:pt>
                <c:pt idx="2">
                  <c:v>2009</c:v>
                </c:pt>
                <c:pt idx="3">
                  <c:v>2015</c:v>
                </c:pt>
                <c:pt idx="4">
                  <c:v>2020</c:v>
                </c:pt>
                <c:pt idx="5">
                  <c:v>2025</c:v>
                </c:pt>
                <c:pt idx="6">
                  <c:v>2030</c:v>
                </c:pt>
                <c:pt idx="7">
                  <c:v>2035</c:v>
                </c:pt>
                <c:pt idx="8">
                  <c:v>2040</c:v>
                </c:pt>
                <c:pt idx="9">
                  <c:v>2045</c:v>
                </c:pt>
                <c:pt idx="10">
                  <c:v>2050</c:v>
                </c:pt>
                <c:pt idx="11">
                  <c:v>2055</c:v>
                </c:pt>
                <c:pt idx="12">
                  <c:v>2060</c:v>
                </c:pt>
              </c:strCache>
            </c:strRef>
          </c:cat>
          <c:val>
            <c:numRef>
              <c:f>GR!$B$16:$N$16</c:f>
              <c:numCache>
                <c:formatCode>0.0</c:formatCode>
                <c:ptCount val="13"/>
                <c:pt idx="0">
                  <c:v>36.700000000000003</c:v>
                </c:pt>
                <c:pt idx="1">
                  <c:v>36.5</c:v>
                </c:pt>
                <c:pt idx="2">
                  <c:v>36</c:v>
                </c:pt>
                <c:pt idx="3">
                  <c:v>34.918642338346345</c:v>
                </c:pt>
                <c:pt idx="4">
                  <c:v>33.555213799521894</c:v>
                </c:pt>
                <c:pt idx="5">
                  <c:v>32.152201123080374</c:v>
                </c:pt>
                <c:pt idx="6">
                  <c:v>31.01921339203631</c:v>
                </c:pt>
                <c:pt idx="7">
                  <c:v>30.141634546009929</c:v>
                </c:pt>
                <c:pt idx="8">
                  <c:v>29.388638123376786</c:v>
                </c:pt>
                <c:pt idx="9">
                  <c:v>28.948826658213129</c:v>
                </c:pt>
                <c:pt idx="10">
                  <c:v>28.869129447848792</c:v>
                </c:pt>
                <c:pt idx="11">
                  <c:v>28.747919396824766</c:v>
                </c:pt>
                <c:pt idx="12">
                  <c:v>28.446059682830573</c:v>
                </c:pt>
              </c:numCache>
            </c:numRef>
          </c:val>
        </c:ser>
        <c:ser>
          <c:idx val="3"/>
          <c:order val="3"/>
          <c:tx>
            <c:strRef>
              <c:f>GR!$A$17</c:f>
              <c:strCache>
                <c:ptCount val="1"/>
                <c:pt idx="0">
                  <c:v>50-64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sz="1500" b="1">
                    <a:solidFill>
                      <a:schemeClr val="bg1"/>
                    </a:solidFill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GR!$B$13:$N$13</c:f>
              <c:strCache>
                <c:ptCount val="13"/>
                <c:pt idx="0">
                  <c:v>2000</c:v>
                </c:pt>
                <c:pt idx="1">
                  <c:v>2005</c:v>
                </c:pt>
                <c:pt idx="2">
                  <c:v>2009</c:v>
                </c:pt>
                <c:pt idx="3">
                  <c:v>2015</c:v>
                </c:pt>
                <c:pt idx="4">
                  <c:v>2020</c:v>
                </c:pt>
                <c:pt idx="5">
                  <c:v>2025</c:v>
                </c:pt>
                <c:pt idx="6">
                  <c:v>2030</c:v>
                </c:pt>
                <c:pt idx="7">
                  <c:v>2035</c:v>
                </c:pt>
                <c:pt idx="8">
                  <c:v>2040</c:v>
                </c:pt>
                <c:pt idx="9">
                  <c:v>2045</c:v>
                </c:pt>
                <c:pt idx="10">
                  <c:v>2050</c:v>
                </c:pt>
                <c:pt idx="11">
                  <c:v>2055</c:v>
                </c:pt>
                <c:pt idx="12">
                  <c:v>2060</c:v>
                </c:pt>
              </c:strCache>
            </c:strRef>
          </c:cat>
          <c:val>
            <c:numRef>
              <c:f>GR!$B$17:$N$17</c:f>
              <c:numCache>
                <c:formatCode>0.0</c:formatCode>
                <c:ptCount val="13"/>
                <c:pt idx="0">
                  <c:v>17.2</c:v>
                </c:pt>
                <c:pt idx="1">
                  <c:v>18</c:v>
                </c:pt>
                <c:pt idx="2">
                  <c:v>18.8</c:v>
                </c:pt>
                <c:pt idx="3">
                  <c:v>19.841071162342779</c:v>
                </c:pt>
                <c:pt idx="4">
                  <c:v>20.48226802508696</c:v>
                </c:pt>
                <c:pt idx="5">
                  <c:v>20.589516082054089</c:v>
                </c:pt>
                <c:pt idx="6">
                  <c:v>20.209795329914044</c:v>
                </c:pt>
                <c:pt idx="7">
                  <c:v>19.732211052617377</c:v>
                </c:pt>
                <c:pt idx="8">
                  <c:v>19.490243512215727</c:v>
                </c:pt>
                <c:pt idx="9">
                  <c:v>19.134567008117365</c:v>
                </c:pt>
                <c:pt idx="10">
                  <c:v>18.392895877312597</c:v>
                </c:pt>
                <c:pt idx="11">
                  <c:v>17.712024066377889</c:v>
                </c:pt>
                <c:pt idx="12">
                  <c:v>17.545174203925356</c:v>
                </c:pt>
              </c:numCache>
            </c:numRef>
          </c:val>
        </c:ser>
        <c:ser>
          <c:idx val="4"/>
          <c:order val="4"/>
          <c:tx>
            <c:strRef>
              <c:f>GR!$A$18</c:f>
              <c:strCache>
                <c:ptCount val="1"/>
                <c:pt idx="0">
                  <c:v>65-79</c:v>
                </c:pt>
              </c:strCache>
            </c:strRef>
          </c:tx>
          <c:spPr>
            <a:solidFill>
              <a:srgbClr val="28801C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sz="1500" b="1">
                    <a:solidFill>
                      <a:schemeClr val="bg1"/>
                    </a:solidFill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GR!$B$13:$N$13</c:f>
              <c:strCache>
                <c:ptCount val="13"/>
                <c:pt idx="0">
                  <c:v>2000</c:v>
                </c:pt>
                <c:pt idx="1">
                  <c:v>2005</c:v>
                </c:pt>
                <c:pt idx="2">
                  <c:v>2009</c:v>
                </c:pt>
                <c:pt idx="3">
                  <c:v>2015</c:v>
                </c:pt>
                <c:pt idx="4">
                  <c:v>2020</c:v>
                </c:pt>
                <c:pt idx="5">
                  <c:v>2025</c:v>
                </c:pt>
                <c:pt idx="6">
                  <c:v>2030</c:v>
                </c:pt>
                <c:pt idx="7">
                  <c:v>2035</c:v>
                </c:pt>
                <c:pt idx="8">
                  <c:v>2040</c:v>
                </c:pt>
                <c:pt idx="9">
                  <c:v>2045</c:v>
                </c:pt>
                <c:pt idx="10">
                  <c:v>2050</c:v>
                </c:pt>
                <c:pt idx="11">
                  <c:v>2055</c:v>
                </c:pt>
                <c:pt idx="12">
                  <c:v>2060</c:v>
                </c:pt>
              </c:strCache>
            </c:strRef>
          </c:cat>
          <c:val>
            <c:numRef>
              <c:f>GR!$B$18:$N$18</c:f>
              <c:numCache>
                <c:formatCode>0.0</c:formatCode>
                <c:ptCount val="13"/>
                <c:pt idx="0">
                  <c:v>12.3</c:v>
                </c:pt>
                <c:pt idx="1">
                  <c:v>12.6</c:v>
                </c:pt>
                <c:pt idx="2">
                  <c:v>12.7</c:v>
                </c:pt>
                <c:pt idx="3">
                  <c:v>13.444356020676445</c:v>
                </c:pt>
                <c:pt idx="4">
                  <c:v>14.356891633814802</c:v>
                </c:pt>
                <c:pt idx="5">
                  <c:v>15.573426847739045</c:v>
                </c:pt>
                <c:pt idx="6">
                  <c:v>16.625475315684191</c:v>
                </c:pt>
                <c:pt idx="7">
                  <c:v>17.564579397778619</c:v>
                </c:pt>
                <c:pt idx="8">
                  <c:v>17.988606138914079</c:v>
                </c:pt>
                <c:pt idx="9">
                  <c:v>17.941741154314986</c:v>
                </c:pt>
                <c:pt idx="10">
                  <c:v>17.816205428052637</c:v>
                </c:pt>
                <c:pt idx="11">
                  <c:v>17.887015830697774</c:v>
                </c:pt>
                <c:pt idx="12">
                  <c:v>17.820510361711229</c:v>
                </c:pt>
              </c:numCache>
            </c:numRef>
          </c:val>
        </c:ser>
        <c:ser>
          <c:idx val="5"/>
          <c:order val="5"/>
          <c:tx>
            <c:strRef>
              <c:f>GR!$A$19</c:f>
              <c:strCache>
                <c:ptCount val="1"/>
                <c:pt idx="0">
                  <c:v>80+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0"/>
                  <c:y val="5.15674454183714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0"/>
                  <c:y val="4.017039433516032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1.2739573314356806E-3"/>
                  <c:y val="1.233043026674989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1.4692579759894944E-3"/>
                  <c:y val="-1.137424294526748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6.1697978101653058E-3"/>
                  <c:y val="-4.2651217954566191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sz="1500" b="1">
                    <a:solidFill>
                      <a:schemeClr val="bg1"/>
                    </a:solidFill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GR!$B$13:$N$13</c:f>
              <c:strCache>
                <c:ptCount val="13"/>
                <c:pt idx="0">
                  <c:v>2000</c:v>
                </c:pt>
                <c:pt idx="1">
                  <c:v>2005</c:v>
                </c:pt>
                <c:pt idx="2">
                  <c:v>2009</c:v>
                </c:pt>
                <c:pt idx="3">
                  <c:v>2015</c:v>
                </c:pt>
                <c:pt idx="4">
                  <c:v>2020</c:v>
                </c:pt>
                <c:pt idx="5">
                  <c:v>2025</c:v>
                </c:pt>
                <c:pt idx="6">
                  <c:v>2030</c:v>
                </c:pt>
                <c:pt idx="7">
                  <c:v>2035</c:v>
                </c:pt>
                <c:pt idx="8">
                  <c:v>2040</c:v>
                </c:pt>
                <c:pt idx="9">
                  <c:v>2045</c:v>
                </c:pt>
                <c:pt idx="10">
                  <c:v>2050</c:v>
                </c:pt>
                <c:pt idx="11">
                  <c:v>2055</c:v>
                </c:pt>
                <c:pt idx="12">
                  <c:v>2060</c:v>
                </c:pt>
              </c:strCache>
            </c:strRef>
          </c:cat>
          <c:val>
            <c:numRef>
              <c:f>GR!$B$19:$N$19</c:f>
              <c:numCache>
                <c:formatCode>0.0</c:formatCode>
                <c:ptCount val="13"/>
                <c:pt idx="0">
                  <c:v>3.3</c:v>
                </c:pt>
                <c:pt idx="1">
                  <c:v>4</c:v>
                </c:pt>
                <c:pt idx="2">
                  <c:v>4.5</c:v>
                </c:pt>
                <c:pt idx="3">
                  <c:v>5.1825179046706715</c:v>
                </c:pt>
                <c:pt idx="4">
                  <c:v>5.6985152850774332</c:v>
                </c:pt>
                <c:pt idx="5">
                  <c:v>6.1079800406806353</c:v>
                </c:pt>
                <c:pt idx="6">
                  <c:v>6.9281315082790078</c:v>
                </c:pt>
                <c:pt idx="7">
                  <c:v>7.8590275058841934</c:v>
                </c:pt>
                <c:pt idx="8">
                  <c:v>8.8607993933011748</c:v>
                </c:pt>
                <c:pt idx="9">
                  <c:v>9.9596570739394235</c:v>
                </c:pt>
                <c:pt idx="10">
                  <c:v>10.99158405075652</c:v>
                </c:pt>
                <c:pt idx="11">
                  <c:v>11.674351735886615</c:v>
                </c:pt>
                <c:pt idx="12">
                  <c:v>12.131650122750756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9"/>
        <c:overlap val="100"/>
        <c:axId val="275539864"/>
        <c:axId val="275539080"/>
      </c:barChart>
      <c:catAx>
        <c:axId val="2755398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solidFill>
            <a:schemeClr val="bg1"/>
          </a:solidFill>
        </c:spPr>
        <c:txPr>
          <a:bodyPr rot="-5400000" vert="horz"/>
          <a:lstStyle/>
          <a:p>
            <a:pPr>
              <a:defRPr sz="1600"/>
            </a:pPr>
            <a:endParaRPr lang="hu-HU"/>
          </a:p>
        </c:txPr>
        <c:crossAx val="275539080"/>
        <c:crosses val="autoZero"/>
        <c:auto val="1"/>
        <c:lblAlgn val="ctr"/>
        <c:lblOffset val="100"/>
        <c:noMultiLvlLbl val="0"/>
      </c:catAx>
      <c:valAx>
        <c:axId val="275539080"/>
        <c:scaling>
          <c:orientation val="minMax"/>
        </c:scaling>
        <c:delete val="0"/>
        <c:axPos val="l"/>
        <c:majorGridlines>
          <c:spPr>
            <a:ln>
              <a:solidFill>
                <a:schemeClr val="bg1">
                  <a:lumMod val="75000"/>
                </a:schemeClr>
              </a:solidFill>
            </a:ln>
          </c:spPr>
        </c:majorGridlines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hu-HU"/>
          </a:p>
        </c:txPr>
        <c:crossAx val="27553986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9580234232610711"/>
          <c:y val="2.7193183833067371E-2"/>
          <c:w val="0.1041977067170493"/>
          <c:h val="0.8267835045773958"/>
        </c:manualLayout>
      </c:layout>
      <c:overlay val="0"/>
      <c:txPr>
        <a:bodyPr/>
        <a:lstStyle/>
        <a:p>
          <a:pPr>
            <a:defRPr sz="1400"/>
          </a:pPr>
          <a:endParaRPr lang="hu-HU"/>
        </a:p>
      </c:txPr>
    </c:legend>
    <c:plotVisOnly val="1"/>
    <c:dispBlanksAs val="gap"/>
    <c:showDLblsOverMax val="0"/>
  </c:chart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FA37D96-A7C9-4E4D-9502-BFB605922B5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6BC2C1D1-AC3D-40BF-A5EE-C2BD0C22E262}">
      <dgm:prSet/>
      <dgm:spPr/>
      <dgm:t>
        <a:bodyPr/>
        <a:lstStyle/>
        <a:p>
          <a:pPr rtl="0"/>
          <a:r>
            <a:rPr lang="hu-HU" dirty="0" smtClean="0">
              <a:latin typeface="Calibri" panose="020F0502020204030204" pitchFamily="34" charset="0"/>
            </a:rPr>
            <a:t>A demenciával élők és gondozó hozzátartozóik segítése</a:t>
          </a:r>
          <a:endParaRPr lang="hu-HU" dirty="0">
            <a:latin typeface="Calibri" panose="020F0502020204030204" pitchFamily="34" charset="0"/>
          </a:endParaRPr>
        </a:p>
      </dgm:t>
    </dgm:pt>
    <dgm:pt modelId="{EFEE0C9A-B5F7-4B34-B2EC-A67E112BCE94}" type="parTrans" cxnId="{DB8F393C-004F-4B92-9688-4A4EAF40F3C3}">
      <dgm:prSet/>
      <dgm:spPr/>
      <dgm:t>
        <a:bodyPr/>
        <a:lstStyle/>
        <a:p>
          <a:endParaRPr lang="hu-HU">
            <a:latin typeface="Calibri" panose="020F0502020204030204" pitchFamily="34" charset="0"/>
          </a:endParaRPr>
        </a:p>
      </dgm:t>
    </dgm:pt>
    <dgm:pt modelId="{AFB22496-6978-4927-8F9D-8EBA0627B83D}" type="sibTrans" cxnId="{DB8F393C-004F-4B92-9688-4A4EAF40F3C3}">
      <dgm:prSet/>
      <dgm:spPr/>
      <dgm:t>
        <a:bodyPr/>
        <a:lstStyle/>
        <a:p>
          <a:endParaRPr lang="hu-HU">
            <a:latin typeface="Calibri" panose="020F0502020204030204" pitchFamily="34" charset="0"/>
          </a:endParaRPr>
        </a:p>
      </dgm:t>
    </dgm:pt>
    <dgm:pt modelId="{47F20451-30A4-40E3-93D6-5341A2F1B9C3}">
      <dgm:prSet/>
      <dgm:spPr/>
      <dgm:t>
        <a:bodyPr/>
        <a:lstStyle/>
        <a:p>
          <a:pPr rtl="0"/>
          <a:r>
            <a:rPr lang="hu-HU" dirty="0" smtClean="0">
              <a:latin typeface="Calibri" panose="020F0502020204030204" pitchFamily="34" charset="0"/>
            </a:rPr>
            <a:t>Intézkedések a tünetek enyhítésére és kezelésére </a:t>
          </a:r>
          <a:endParaRPr lang="hu-HU" dirty="0">
            <a:latin typeface="Calibri" panose="020F0502020204030204" pitchFamily="34" charset="0"/>
          </a:endParaRPr>
        </a:p>
      </dgm:t>
    </dgm:pt>
    <dgm:pt modelId="{0A07FEA1-514B-47B5-80B7-697A573691EB}" type="parTrans" cxnId="{89196740-1B7F-4674-8DFC-14F62D7DC26F}">
      <dgm:prSet/>
      <dgm:spPr/>
      <dgm:t>
        <a:bodyPr/>
        <a:lstStyle/>
        <a:p>
          <a:endParaRPr lang="hu-HU">
            <a:latin typeface="Calibri" panose="020F0502020204030204" pitchFamily="34" charset="0"/>
          </a:endParaRPr>
        </a:p>
      </dgm:t>
    </dgm:pt>
    <dgm:pt modelId="{A4C940A0-68DA-428F-A722-EB43E6310D70}" type="sibTrans" cxnId="{89196740-1B7F-4674-8DFC-14F62D7DC26F}">
      <dgm:prSet/>
      <dgm:spPr/>
      <dgm:t>
        <a:bodyPr/>
        <a:lstStyle/>
        <a:p>
          <a:endParaRPr lang="hu-HU">
            <a:latin typeface="Calibri" panose="020F0502020204030204" pitchFamily="34" charset="0"/>
          </a:endParaRPr>
        </a:p>
      </dgm:t>
    </dgm:pt>
    <dgm:pt modelId="{C2FB226B-272E-45DD-A966-83932387FB82}">
      <dgm:prSet/>
      <dgm:spPr/>
      <dgm:t>
        <a:bodyPr/>
        <a:lstStyle/>
        <a:p>
          <a:pPr rtl="0"/>
          <a:r>
            <a:rPr lang="hu-HU" dirty="0" smtClean="0">
              <a:latin typeface="Calibri" panose="020F0502020204030204" pitchFamily="34" charset="0"/>
            </a:rPr>
            <a:t>Családok megerősítése, a nemzedékek közötti együttműködés támogatása</a:t>
          </a:r>
          <a:endParaRPr lang="hu-HU" dirty="0">
            <a:latin typeface="Calibri" panose="020F0502020204030204" pitchFamily="34" charset="0"/>
          </a:endParaRPr>
        </a:p>
      </dgm:t>
    </dgm:pt>
    <dgm:pt modelId="{EDFA59C0-7004-4CB3-A0D8-E56CD762856F}" type="parTrans" cxnId="{5B2468C0-5E36-41C6-863B-9CFF0EA9BDCC}">
      <dgm:prSet/>
      <dgm:spPr/>
      <dgm:t>
        <a:bodyPr/>
        <a:lstStyle/>
        <a:p>
          <a:endParaRPr lang="hu-HU">
            <a:latin typeface="Calibri" panose="020F0502020204030204" pitchFamily="34" charset="0"/>
          </a:endParaRPr>
        </a:p>
      </dgm:t>
    </dgm:pt>
    <dgm:pt modelId="{DC0AE6BA-4DCF-453D-B543-04680CAA1B65}" type="sibTrans" cxnId="{5B2468C0-5E36-41C6-863B-9CFF0EA9BDCC}">
      <dgm:prSet/>
      <dgm:spPr/>
      <dgm:t>
        <a:bodyPr/>
        <a:lstStyle/>
        <a:p>
          <a:endParaRPr lang="hu-HU">
            <a:latin typeface="Calibri" panose="020F0502020204030204" pitchFamily="34" charset="0"/>
          </a:endParaRPr>
        </a:p>
      </dgm:t>
    </dgm:pt>
    <dgm:pt modelId="{2BB8C760-2388-41BB-8585-CB63CBD8BC15}">
      <dgm:prSet/>
      <dgm:spPr/>
      <dgm:t>
        <a:bodyPr/>
        <a:lstStyle/>
        <a:p>
          <a:pPr rtl="0"/>
          <a:r>
            <a:rPr lang="hu-HU" dirty="0" smtClean="0">
              <a:latin typeface="Calibri" panose="020F0502020204030204" pitchFamily="34" charset="0"/>
            </a:rPr>
            <a:t>Társadalmi figyelemfelkeltés</a:t>
          </a:r>
          <a:endParaRPr lang="hu-HU" dirty="0">
            <a:latin typeface="Calibri" panose="020F0502020204030204" pitchFamily="34" charset="0"/>
          </a:endParaRPr>
        </a:p>
      </dgm:t>
    </dgm:pt>
    <dgm:pt modelId="{2D52F3CE-F60C-464A-9DB7-B50054CF0081}" type="parTrans" cxnId="{647AE474-6296-489A-849A-6F9ED325D954}">
      <dgm:prSet/>
      <dgm:spPr/>
      <dgm:t>
        <a:bodyPr/>
        <a:lstStyle/>
        <a:p>
          <a:endParaRPr lang="hu-HU">
            <a:latin typeface="Calibri" panose="020F0502020204030204" pitchFamily="34" charset="0"/>
          </a:endParaRPr>
        </a:p>
      </dgm:t>
    </dgm:pt>
    <dgm:pt modelId="{52B2B39D-53C3-4F31-8F84-4294CEEAA30D}" type="sibTrans" cxnId="{647AE474-6296-489A-849A-6F9ED325D954}">
      <dgm:prSet/>
      <dgm:spPr/>
      <dgm:t>
        <a:bodyPr/>
        <a:lstStyle/>
        <a:p>
          <a:endParaRPr lang="hu-HU">
            <a:latin typeface="Calibri" panose="020F0502020204030204" pitchFamily="34" charset="0"/>
          </a:endParaRPr>
        </a:p>
      </dgm:t>
    </dgm:pt>
    <dgm:pt modelId="{030FB748-E5CB-4E87-9333-8C61433DCA80}">
      <dgm:prSet/>
      <dgm:spPr/>
      <dgm:t>
        <a:bodyPr/>
        <a:lstStyle/>
        <a:p>
          <a:pPr marL="0" marR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hu-HU" dirty="0" smtClean="0">
              <a:latin typeface="Calibri" panose="020F0502020204030204" pitchFamily="34" charset="0"/>
            </a:rPr>
            <a:t>Felkészítés</a:t>
          </a:r>
        </a:p>
        <a:p>
          <a:pPr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dirty="0" smtClean="0">
              <a:latin typeface="Calibri" panose="020F0502020204030204" pitchFamily="34" charset="0"/>
            </a:rPr>
            <a:t>az egészségtudatos, preventív életmódra</a:t>
          </a:r>
          <a:endParaRPr lang="hu-HU" dirty="0">
            <a:latin typeface="Calibri" panose="020F0502020204030204" pitchFamily="34" charset="0"/>
          </a:endParaRPr>
        </a:p>
      </dgm:t>
    </dgm:pt>
    <dgm:pt modelId="{5FD93CD5-12CA-4016-AF06-8139035A7B43}" type="parTrans" cxnId="{37E3F44B-E7F8-4E28-B18A-1595E96540E3}">
      <dgm:prSet/>
      <dgm:spPr/>
      <dgm:t>
        <a:bodyPr/>
        <a:lstStyle/>
        <a:p>
          <a:endParaRPr lang="hu-HU">
            <a:latin typeface="Calibri" panose="020F0502020204030204" pitchFamily="34" charset="0"/>
          </a:endParaRPr>
        </a:p>
      </dgm:t>
    </dgm:pt>
    <dgm:pt modelId="{45C9E827-26BE-469D-8AE6-ED93746A40F5}" type="sibTrans" cxnId="{37E3F44B-E7F8-4E28-B18A-1595E96540E3}">
      <dgm:prSet/>
      <dgm:spPr/>
      <dgm:t>
        <a:bodyPr/>
        <a:lstStyle/>
        <a:p>
          <a:endParaRPr lang="hu-HU">
            <a:latin typeface="Calibri" panose="020F0502020204030204" pitchFamily="34" charset="0"/>
          </a:endParaRPr>
        </a:p>
      </dgm:t>
    </dgm:pt>
    <dgm:pt modelId="{62F64666-A756-4AD6-81B6-0C9576A68B5B}">
      <dgm:prSet/>
      <dgm:spPr/>
      <dgm:t>
        <a:bodyPr/>
        <a:lstStyle/>
        <a:p>
          <a:pPr rtl="0"/>
          <a:r>
            <a:rPr lang="hu-HU" dirty="0" smtClean="0">
              <a:latin typeface="Calibri" panose="020F0502020204030204" pitchFamily="34" charset="0"/>
            </a:rPr>
            <a:t>Iránymutatás a szakembereknek (felismerés, diagnózis, kezelés, gondozás, </a:t>
          </a:r>
          <a:r>
            <a:rPr lang="hu-HU" dirty="0" err="1" smtClean="0">
              <a:latin typeface="Calibri" panose="020F0502020204030204" pitchFamily="34" charset="0"/>
            </a:rPr>
            <a:t>betegutak</a:t>
          </a:r>
          <a:r>
            <a:rPr lang="hu-HU" dirty="0" smtClean="0">
              <a:latin typeface="Calibri" panose="020F0502020204030204" pitchFamily="34" charset="0"/>
            </a:rPr>
            <a:t> menedzselése) </a:t>
          </a:r>
          <a:endParaRPr lang="hu-HU" dirty="0">
            <a:latin typeface="Calibri" panose="020F0502020204030204" pitchFamily="34" charset="0"/>
          </a:endParaRPr>
        </a:p>
      </dgm:t>
    </dgm:pt>
    <dgm:pt modelId="{D73C92A5-3D57-42D1-8630-9C08265A9F9B}" type="parTrans" cxnId="{579AB05C-4F03-437B-8472-569F05EE8DFB}">
      <dgm:prSet/>
      <dgm:spPr/>
      <dgm:t>
        <a:bodyPr/>
        <a:lstStyle/>
        <a:p>
          <a:endParaRPr lang="hu-HU">
            <a:latin typeface="Calibri" panose="020F0502020204030204" pitchFamily="34" charset="0"/>
          </a:endParaRPr>
        </a:p>
      </dgm:t>
    </dgm:pt>
    <dgm:pt modelId="{09E06190-4972-43C0-AC33-15B111E2244F}" type="sibTrans" cxnId="{579AB05C-4F03-437B-8472-569F05EE8DFB}">
      <dgm:prSet/>
      <dgm:spPr/>
      <dgm:t>
        <a:bodyPr/>
        <a:lstStyle/>
        <a:p>
          <a:endParaRPr lang="hu-HU">
            <a:latin typeface="Calibri" panose="020F0502020204030204" pitchFamily="34" charset="0"/>
          </a:endParaRPr>
        </a:p>
      </dgm:t>
    </dgm:pt>
    <dgm:pt modelId="{F4BA3524-CC14-438A-A000-FAF5561F4B42}">
      <dgm:prSet/>
      <dgm:spPr/>
      <dgm:t>
        <a:bodyPr/>
        <a:lstStyle/>
        <a:p>
          <a:pPr rtl="0"/>
          <a:r>
            <a:rPr lang="hu-HU" dirty="0" smtClean="0">
              <a:latin typeface="Calibri" panose="020F0502020204030204" pitchFamily="34" charset="0"/>
            </a:rPr>
            <a:t>A személyes gondoskodást nyújtó szociális, illetve a hozzátartozóknak szóló szakmai szolgáltatások bővítése</a:t>
          </a:r>
          <a:endParaRPr lang="hu-HU" dirty="0">
            <a:latin typeface="Calibri" panose="020F0502020204030204" pitchFamily="34" charset="0"/>
          </a:endParaRPr>
        </a:p>
      </dgm:t>
    </dgm:pt>
    <dgm:pt modelId="{6D239465-58E7-4A74-8647-0652BAE0CCAA}" type="parTrans" cxnId="{C6D3C5BA-9F14-4ECD-BA62-2CCA1E0EEDB8}">
      <dgm:prSet/>
      <dgm:spPr/>
      <dgm:t>
        <a:bodyPr/>
        <a:lstStyle/>
        <a:p>
          <a:endParaRPr lang="hu-HU">
            <a:latin typeface="Calibri" panose="020F0502020204030204" pitchFamily="34" charset="0"/>
          </a:endParaRPr>
        </a:p>
      </dgm:t>
    </dgm:pt>
    <dgm:pt modelId="{A3757FB9-6355-448F-AD39-CDBD419A683D}" type="sibTrans" cxnId="{C6D3C5BA-9F14-4ECD-BA62-2CCA1E0EEDB8}">
      <dgm:prSet/>
      <dgm:spPr/>
      <dgm:t>
        <a:bodyPr/>
        <a:lstStyle/>
        <a:p>
          <a:endParaRPr lang="hu-HU">
            <a:latin typeface="Calibri" panose="020F0502020204030204" pitchFamily="34" charset="0"/>
          </a:endParaRPr>
        </a:p>
      </dgm:t>
    </dgm:pt>
    <dgm:pt modelId="{5289D384-8D36-496A-83E3-5D748700C818}">
      <dgm:prSet/>
      <dgm:spPr/>
      <dgm:t>
        <a:bodyPr/>
        <a:lstStyle/>
        <a:p>
          <a:pPr rtl="0"/>
          <a:r>
            <a:rPr lang="hu-HU" dirty="0" smtClean="0">
              <a:latin typeface="Calibri" panose="020F0502020204030204" pitchFamily="34" charset="0"/>
            </a:rPr>
            <a:t>Segítség „életvezetési”, kezelési-gondozási tervek elkészítéséhez</a:t>
          </a:r>
          <a:endParaRPr lang="hu-HU" dirty="0">
            <a:latin typeface="Calibri" panose="020F0502020204030204" pitchFamily="34" charset="0"/>
          </a:endParaRPr>
        </a:p>
      </dgm:t>
    </dgm:pt>
    <dgm:pt modelId="{E33D58BB-E5D7-4EEF-B060-D5FB2851EBF0}" type="parTrans" cxnId="{56499894-DFBC-443A-8492-46CB110090C0}">
      <dgm:prSet/>
      <dgm:spPr/>
      <dgm:t>
        <a:bodyPr/>
        <a:lstStyle/>
        <a:p>
          <a:endParaRPr lang="hu-HU">
            <a:latin typeface="Calibri" panose="020F0502020204030204" pitchFamily="34" charset="0"/>
          </a:endParaRPr>
        </a:p>
      </dgm:t>
    </dgm:pt>
    <dgm:pt modelId="{82C9DF6E-90C7-4B6A-AE6B-5DDF94E9A069}" type="sibTrans" cxnId="{56499894-DFBC-443A-8492-46CB110090C0}">
      <dgm:prSet/>
      <dgm:spPr/>
      <dgm:t>
        <a:bodyPr/>
        <a:lstStyle/>
        <a:p>
          <a:endParaRPr lang="hu-HU">
            <a:latin typeface="Calibri" panose="020F0502020204030204" pitchFamily="34" charset="0"/>
          </a:endParaRPr>
        </a:p>
      </dgm:t>
    </dgm:pt>
    <dgm:pt modelId="{2D6481BA-2CA6-456C-8FAF-1F52C6666BDB}">
      <dgm:prSet/>
      <dgm:spPr/>
      <dgm:t>
        <a:bodyPr/>
        <a:lstStyle/>
        <a:p>
          <a:pPr rtl="0"/>
          <a:r>
            <a:rPr lang="hu-HU" dirty="0" smtClean="0">
              <a:latin typeface="Calibri" panose="020F0502020204030204" pitchFamily="34" charset="0"/>
            </a:rPr>
            <a:t>Az egyes szolgáltatási formák közötti átjárhatóság lehetővé tétele</a:t>
          </a:r>
          <a:endParaRPr lang="hu-HU" dirty="0">
            <a:latin typeface="Calibri" panose="020F0502020204030204" pitchFamily="34" charset="0"/>
          </a:endParaRPr>
        </a:p>
      </dgm:t>
    </dgm:pt>
    <dgm:pt modelId="{58D11E93-83BB-42C2-A6BC-D02FFBE97558}" type="parTrans" cxnId="{FF81F5B5-0AD8-4E91-88F3-66FE47A453C3}">
      <dgm:prSet/>
      <dgm:spPr/>
      <dgm:t>
        <a:bodyPr/>
        <a:lstStyle/>
        <a:p>
          <a:endParaRPr lang="hu-HU">
            <a:latin typeface="Calibri" panose="020F0502020204030204" pitchFamily="34" charset="0"/>
          </a:endParaRPr>
        </a:p>
      </dgm:t>
    </dgm:pt>
    <dgm:pt modelId="{12B2A219-8DE3-4757-B1BD-CA2F293B7DFE}" type="sibTrans" cxnId="{FF81F5B5-0AD8-4E91-88F3-66FE47A453C3}">
      <dgm:prSet/>
      <dgm:spPr/>
      <dgm:t>
        <a:bodyPr/>
        <a:lstStyle/>
        <a:p>
          <a:endParaRPr lang="hu-HU">
            <a:latin typeface="Calibri" panose="020F0502020204030204" pitchFamily="34" charset="0"/>
          </a:endParaRPr>
        </a:p>
      </dgm:t>
    </dgm:pt>
    <dgm:pt modelId="{6E773C10-6005-4A1B-88E6-4C6FDC919674}" type="pres">
      <dgm:prSet presAssocID="{9FA37D96-A7C9-4E4D-9502-BFB605922B5E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hu-HU"/>
        </a:p>
      </dgm:t>
    </dgm:pt>
    <dgm:pt modelId="{A86DB036-5ECE-468E-A0B5-F2C5D8ABD2E8}" type="pres">
      <dgm:prSet presAssocID="{6BC2C1D1-AC3D-40BF-A5EE-C2BD0C22E262}" presName="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A8860673-43C3-4220-9812-F00FD70E2843}" type="pres">
      <dgm:prSet presAssocID="{AFB22496-6978-4927-8F9D-8EBA0627B83D}" presName="sibTrans" presStyleCnt="0"/>
      <dgm:spPr/>
    </dgm:pt>
    <dgm:pt modelId="{CBD492A2-5C1F-4AEF-B31B-29C3B2ABF5D4}" type="pres">
      <dgm:prSet presAssocID="{47F20451-30A4-40E3-93D6-5341A2F1B9C3}" presName="nod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B1B77969-0FBA-4A73-A437-A14DA27C3447}" type="pres">
      <dgm:prSet presAssocID="{A4C940A0-68DA-428F-A722-EB43E6310D70}" presName="sibTrans" presStyleCnt="0"/>
      <dgm:spPr/>
    </dgm:pt>
    <dgm:pt modelId="{E060EBCF-4BFF-4283-A211-38A555A66324}" type="pres">
      <dgm:prSet presAssocID="{C2FB226B-272E-45DD-A966-83932387FB82}" presName="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6921DB8-E8AA-4C33-9D01-4B4F8E2C77A4}" type="pres">
      <dgm:prSet presAssocID="{DC0AE6BA-4DCF-453D-B543-04680CAA1B65}" presName="sibTrans" presStyleCnt="0"/>
      <dgm:spPr/>
    </dgm:pt>
    <dgm:pt modelId="{6ECA280B-5308-4712-B753-66244A7F9241}" type="pres">
      <dgm:prSet presAssocID="{2BB8C760-2388-41BB-8585-CB63CBD8BC15}" presName="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3B1A6475-783B-4FC8-87A9-2536B9E8BF21}" type="pres">
      <dgm:prSet presAssocID="{52B2B39D-53C3-4F31-8F84-4294CEEAA30D}" presName="sibTrans" presStyleCnt="0"/>
      <dgm:spPr/>
    </dgm:pt>
    <dgm:pt modelId="{241948C6-DF16-4EAF-B13A-DFE653BF525B}" type="pres">
      <dgm:prSet presAssocID="{030FB748-E5CB-4E87-9333-8C61433DCA80}" presName="node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C182BD91-4FB6-4762-9CE5-717D016FB15E}" type="pres">
      <dgm:prSet presAssocID="{45C9E827-26BE-469D-8AE6-ED93746A40F5}" presName="sibTrans" presStyleCnt="0"/>
      <dgm:spPr/>
    </dgm:pt>
    <dgm:pt modelId="{4E89C209-6CF6-472C-B74B-FB44DB9AE02D}" type="pres">
      <dgm:prSet presAssocID="{62F64666-A756-4AD6-81B6-0C9576A68B5B}" presName="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69DA7E49-CAF2-48B6-A3B4-A6207ED7D5DB}" type="pres">
      <dgm:prSet presAssocID="{09E06190-4972-43C0-AC33-15B111E2244F}" presName="sibTrans" presStyleCnt="0"/>
      <dgm:spPr/>
    </dgm:pt>
    <dgm:pt modelId="{AB060A86-417C-47E7-8972-388CBCA4B0B1}" type="pres">
      <dgm:prSet presAssocID="{F4BA3524-CC14-438A-A000-FAF5561F4B42}" presName="nod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717096B-EF35-48B5-A3CC-7509F7B4D5BD}" type="pres">
      <dgm:prSet presAssocID="{A3757FB9-6355-448F-AD39-CDBD419A683D}" presName="sibTrans" presStyleCnt="0"/>
      <dgm:spPr/>
    </dgm:pt>
    <dgm:pt modelId="{103F97FA-47B1-4D6F-9A4F-3F13468ED382}" type="pres">
      <dgm:prSet presAssocID="{5289D384-8D36-496A-83E3-5D748700C818}" presName="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C3348D7D-DD98-4890-8F43-000B4C5F2629}" type="pres">
      <dgm:prSet presAssocID="{82C9DF6E-90C7-4B6A-AE6B-5DDF94E9A069}" presName="sibTrans" presStyleCnt="0"/>
      <dgm:spPr/>
    </dgm:pt>
    <dgm:pt modelId="{DD776987-DDF2-4729-AC16-CDB4B846EBB9}" type="pres">
      <dgm:prSet presAssocID="{2D6481BA-2CA6-456C-8FAF-1F52C6666BDB}" presName="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</dgm:ptLst>
  <dgm:cxnLst>
    <dgm:cxn modelId="{647AE474-6296-489A-849A-6F9ED325D954}" srcId="{9FA37D96-A7C9-4E4D-9502-BFB605922B5E}" destId="{2BB8C760-2388-41BB-8585-CB63CBD8BC15}" srcOrd="3" destOrd="0" parTransId="{2D52F3CE-F60C-464A-9DB7-B50054CF0081}" sibTransId="{52B2B39D-53C3-4F31-8F84-4294CEEAA30D}"/>
    <dgm:cxn modelId="{AC00B1EE-F02B-4874-AA67-4975C4247588}" type="presOf" srcId="{2BB8C760-2388-41BB-8585-CB63CBD8BC15}" destId="{6ECA280B-5308-4712-B753-66244A7F9241}" srcOrd="0" destOrd="0" presId="urn:microsoft.com/office/officeart/2005/8/layout/default"/>
    <dgm:cxn modelId="{45531E92-CC5E-4052-AF70-6052AAB624AC}" type="presOf" srcId="{2D6481BA-2CA6-456C-8FAF-1F52C6666BDB}" destId="{DD776987-DDF2-4729-AC16-CDB4B846EBB9}" srcOrd="0" destOrd="0" presId="urn:microsoft.com/office/officeart/2005/8/layout/default"/>
    <dgm:cxn modelId="{DB8F393C-004F-4B92-9688-4A4EAF40F3C3}" srcId="{9FA37D96-A7C9-4E4D-9502-BFB605922B5E}" destId="{6BC2C1D1-AC3D-40BF-A5EE-C2BD0C22E262}" srcOrd="0" destOrd="0" parTransId="{EFEE0C9A-B5F7-4B34-B2EC-A67E112BCE94}" sibTransId="{AFB22496-6978-4927-8F9D-8EBA0627B83D}"/>
    <dgm:cxn modelId="{758E78AB-C92C-4708-A5D8-9FE75C950CAA}" type="presOf" srcId="{F4BA3524-CC14-438A-A000-FAF5561F4B42}" destId="{AB060A86-417C-47E7-8972-388CBCA4B0B1}" srcOrd="0" destOrd="0" presId="urn:microsoft.com/office/officeart/2005/8/layout/default"/>
    <dgm:cxn modelId="{37E3F44B-E7F8-4E28-B18A-1595E96540E3}" srcId="{9FA37D96-A7C9-4E4D-9502-BFB605922B5E}" destId="{030FB748-E5CB-4E87-9333-8C61433DCA80}" srcOrd="4" destOrd="0" parTransId="{5FD93CD5-12CA-4016-AF06-8139035A7B43}" sibTransId="{45C9E827-26BE-469D-8AE6-ED93746A40F5}"/>
    <dgm:cxn modelId="{FF81F5B5-0AD8-4E91-88F3-66FE47A453C3}" srcId="{9FA37D96-A7C9-4E4D-9502-BFB605922B5E}" destId="{2D6481BA-2CA6-456C-8FAF-1F52C6666BDB}" srcOrd="8" destOrd="0" parTransId="{58D11E93-83BB-42C2-A6BC-D02FFBE97558}" sibTransId="{12B2A219-8DE3-4757-B1BD-CA2F293B7DFE}"/>
    <dgm:cxn modelId="{89196740-1B7F-4674-8DFC-14F62D7DC26F}" srcId="{9FA37D96-A7C9-4E4D-9502-BFB605922B5E}" destId="{47F20451-30A4-40E3-93D6-5341A2F1B9C3}" srcOrd="1" destOrd="0" parTransId="{0A07FEA1-514B-47B5-80B7-697A573691EB}" sibTransId="{A4C940A0-68DA-428F-A722-EB43E6310D70}"/>
    <dgm:cxn modelId="{FE44433D-6248-4CFB-8B43-B9EF0C4B4619}" type="presOf" srcId="{47F20451-30A4-40E3-93D6-5341A2F1B9C3}" destId="{CBD492A2-5C1F-4AEF-B31B-29C3B2ABF5D4}" srcOrd="0" destOrd="0" presId="urn:microsoft.com/office/officeart/2005/8/layout/default"/>
    <dgm:cxn modelId="{20B10EA7-9E3B-4D12-B2EA-B7BA6856A196}" type="presOf" srcId="{030FB748-E5CB-4E87-9333-8C61433DCA80}" destId="{241948C6-DF16-4EAF-B13A-DFE653BF525B}" srcOrd="0" destOrd="0" presId="urn:microsoft.com/office/officeart/2005/8/layout/default"/>
    <dgm:cxn modelId="{B0711F01-ECF7-4B28-A065-203CA9AC7114}" type="presOf" srcId="{C2FB226B-272E-45DD-A966-83932387FB82}" destId="{E060EBCF-4BFF-4283-A211-38A555A66324}" srcOrd="0" destOrd="0" presId="urn:microsoft.com/office/officeart/2005/8/layout/default"/>
    <dgm:cxn modelId="{27551823-8528-4F03-91B7-B64886C1F708}" type="presOf" srcId="{9FA37D96-A7C9-4E4D-9502-BFB605922B5E}" destId="{6E773C10-6005-4A1B-88E6-4C6FDC919674}" srcOrd="0" destOrd="0" presId="urn:microsoft.com/office/officeart/2005/8/layout/default"/>
    <dgm:cxn modelId="{4DA75004-21E1-4C24-83D6-DA62912F79D8}" type="presOf" srcId="{62F64666-A756-4AD6-81B6-0C9576A68B5B}" destId="{4E89C209-6CF6-472C-B74B-FB44DB9AE02D}" srcOrd="0" destOrd="0" presId="urn:microsoft.com/office/officeart/2005/8/layout/default"/>
    <dgm:cxn modelId="{56499894-DFBC-443A-8492-46CB110090C0}" srcId="{9FA37D96-A7C9-4E4D-9502-BFB605922B5E}" destId="{5289D384-8D36-496A-83E3-5D748700C818}" srcOrd="7" destOrd="0" parTransId="{E33D58BB-E5D7-4EEF-B060-D5FB2851EBF0}" sibTransId="{82C9DF6E-90C7-4B6A-AE6B-5DDF94E9A069}"/>
    <dgm:cxn modelId="{579AB05C-4F03-437B-8472-569F05EE8DFB}" srcId="{9FA37D96-A7C9-4E4D-9502-BFB605922B5E}" destId="{62F64666-A756-4AD6-81B6-0C9576A68B5B}" srcOrd="5" destOrd="0" parTransId="{D73C92A5-3D57-42D1-8630-9C08265A9F9B}" sibTransId="{09E06190-4972-43C0-AC33-15B111E2244F}"/>
    <dgm:cxn modelId="{5B2468C0-5E36-41C6-863B-9CFF0EA9BDCC}" srcId="{9FA37D96-A7C9-4E4D-9502-BFB605922B5E}" destId="{C2FB226B-272E-45DD-A966-83932387FB82}" srcOrd="2" destOrd="0" parTransId="{EDFA59C0-7004-4CB3-A0D8-E56CD762856F}" sibTransId="{DC0AE6BA-4DCF-453D-B543-04680CAA1B65}"/>
    <dgm:cxn modelId="{C6D3C5BA-9F14-4ECD-BA62-2CCA1E0EEDB8}" srcId="{9FA37D96-A7C9-4E4D-9502-BFB605922B5E}" destId="{F4BA3524-CC14-438A-A000-FAF5561F4B42}" srcOrd="6" destOrd="0" parTransId="{6D239465-58E7-4A74-8647-0652BAE0CCAA}" sibTransId="{A3757FB9-6355-448F-AD39-CDBD419A683D}"/>
    <dgm:cxn modelId="{9911E422-5FC4-47B5-9699-73327A0E7BEE}" type="presOf" srcId="{6BC2C1D1-AC3D-40BF-A5EE-C2BD0C22E262}" destId="{A86DB036-5ECE-468E-A0B5-F2C5D8ABD2E8}" srcOrd="0" destOrd="0" presId="urn:microsoft.com/office/officeart/2005/8/layout/default"/>
    <dgm:cxn modelId="{1889EB2B-20E0-4690-A25A-017BE74FB736}" type="presOf" srcId="{5289D384-8D36-496A-83E3-5D748700C818}" destId="{103F97FA-47B1-4D6F-9A4F-3F13468ED382}" srcOrd="0" destOrd="0" presId="urn:microsoft.com/office/officeart/2005/8/layout/default"/>
    <dgm:cxn modelId="{C2CE4ED3-5267-4528-878E-588F8CC7BDA4}" type="presParOf" srcId="{6E773C10-6005-4A1B-88E6-4C6FDC919674}" destId="{A86DB036-5ECE-468E-A0B5-F2C5D8ABD2E8}" srcOrd="0" destOrd="0" presId="urn:microsoft.com/office/officeart/2005/8/layout/default"/>
    <dgm:cxn modelId="{E1FCAFFE-33EC-4BD4-AC70-4149BD3C3F9D}" type="presParOf" srcId="{6E773C10-6005-4A1B-88E6-4C6FDC919674}" destId="{A8860673-43C3-4220-9812-F00FD70E2843}" srcOrd="1" destOrd="0" presId="urn:microsoft.com/office/officeart/2005/8/layout/default"/>
    <dgm:cxn modelId="{33773BAC-0402-41C8-809F-27C169E64EE2}" type="presParOf" srcId="{6E773C10-6005-4A1B-88E6-4C6FDC919674}" destId="{CBD492A2-5C1F-4AEF-B31B-29C3B2ABF5D4}" srcOrd="2" destOrd="0" presId="urn:microsoft.com/office/officeart/2005/8/layout/default"/>
    <dgm:cxn modelId="{4BF1E37F-731C-4E73-8D79-02EEF2776DBB}" type="presParOf" srcId="{6E773C10-6005-4A1B-88E6-4C6FDC919674}" destId="{B1B77969-0FBA-4A73-A437-A14DA27C3447}" srcOrd="3" destOrd="0" presId="urn:microsoft.com/office/officeart/2005/8/layout/default"/>
    <dgm:cxn modelId="{B009C022-0D76-4DA9-9B48-59DD36A7A0D7}" type="presParOf" srcId="{6E773C10-6005-4A1B-88E6-4C6FDC919674}" destId="{E060EBCF-4BFF-4283-A211-38A555A66324}" srcOrd="4" destOrd="0" presId="urn:microsoft.com/office/officeart/2005/8/layout/default"/>
    <dgm:cxn modelId="{53962547-BA13-4742-A052-2F4C383E7BC8}" type="presParOf" srcId="{6E773C10-6005-4A1B-88E6-4C6FDC919674}" destId="{96921DB8-E8AA-4C33-9D01-4B4F8E2C77A4}" srcOrd="5" destOrd="0" presId="urn:microsoft.com/office/officeart/2005/8/layout/default"/>
    <dgm:cxn modelId="{1C37C743-0C9C-4792-90EA-6A42330557AC}" type="presParOf" srcId="{6E773C10-6005-4A1B-88E6-4C6FDC919674}" destId="{6ECA280B-5308-4712-B753-66244A7F9241}" srcOrd="6" destOrd="0" presId="urn:microsoft.com/office/officeart/2005/8/layout/default"/>
    <dgm:cxn modelId="{2850E404-DAF0-4E2C-A670-C102FD987717}" type="presParOf" srcId="{6E773C10-6005-4A1B-88E6-4C6FDC919674}" destId="{3B1A6475-783B-4FC8-87A9-2536B9E8BF21}" srcOrd="7" destOrd="0" presId="urn:microsoft.com/office/officeart/2005/8/layout/default"/>
    <dgm:cxn modelId="{EF45B9D4-3947-4A2B-A10D-13B142018E87}" type="presParOf" srcId="{6E773C10-6005-4A1B-88E6-4C6FDC919674}" destId="{241948C6-DF16-4EAF-B13A-DFE653BF525B}" srcOrd="8" destOrd="0" presId="urn:microsoft.com/office/officeart/2005/8/layout/default"/>
    <dgm:cxn modelId="{B9ED3288-8413-4A13-A2A1-4AF7FDD75BE8}" type="presParOf" srcId="{6E773C10-6005-4A1B-88E6-4C6FDC919674}" destId="{C182BD91-4FB6-4762-9CE5-717D016FB15E}" srcOrd="9" destOrd="0" presId="urn:microsoft.com/office/officeart/2005/8/layout/default"/>
    <dgm:cxn modelId="{758EDF97-0794-40B4-9F96-5F7CE7DF0F77}" type="presParOf" srcId="{6E773C10-6005-4A1B-88E6-4C6FDC919674}" destId="{4E89C209-6CF6-472C-B74B-FB44DB9AE02D}" srcOrd="10" destOrd="0" presId="urn:microsoft.com/office/officeart/2005/8/layout/default"/>
    <dgm:cxn modelId="{639A435B-47EF-4A90-89DA-D64D96B3A17A}" type="presParOf" srcId="{6E773C10-6005-4A1B-88E6-4C6FDC919674}" destId="{69DA7E49-CAF2-48B6-A3B4-A6207ED7D5DB}" srcOrd="11" destOrd="0" presId="urn:microsoft.com/office/officeart/2005/8/layout/default"/>
    <dgm:cxn modelId="{DFC5EA7B-C900-4A45-9A94-44578CC217E9}" type="presParOf" srcId="{6E773C10-6005-4A1B-88E6-4C6FDC919674}" destId="{AB060A86-417C-47E7-8972-388CBCA4B0B1}" srcOrd="12" destOrd="0" presId="urn:microsoft.com/office/officeart/2005/8/layout/default"/>
    <dgm:cxn modelId="{4CFD79FF-AFEC-4215-8644-2F8BB044740E}" type="presParOf" srcId="{6E773C10-6005-4A1B-88E6-4C6FDC919674}" destId="{9717096B-EF35-48B5-A3CC-7509F7B4D5BD}" srcOrd="13" destOrd="0" presId="urn:microsoft.com/office/officeart/2005/8/layout/default"/>
    <dgm:cxn modelId="{0A843369-A8FE-4DCD-93A9-B4F548552C97}" type="presParOf" srcId="{6E773C10-6005-4A1B-88E6-4C6FDC919674}" destId="{103F97FA-47B1-4D6F-9A4F-3F13468ED382}" srcOrd="14" destOrd="0" presId="urn:microsoft.com/office/officeart/2005/8/layout/default"/>
    <dgm:cxn modelId="{B5254A5F-4B5F-417C-BA21-173A16F032C9}" type="presParOf" srcId="{6E773C10-6005-4A1B-88E6-4C6FDC919674}" destId="{C3348D7D-DD98-4890-8F43-000B4C5F2629}" srcOrd="15" destOrd="0" presId="urn:microsoft.com/office/officeart/2005/8/layout/default"/>
    <dgm:cxn modelId="{A34DAC95-9DB4-4512-BC78-4571AFB488F0}" type="presParOf" srcId="{6E773C10-6005-4A1B-88E6-4C6FDC919674}" destId="{DD776987-DDF2-4729-AC16-CDB4B846EBB9}" srcOrd="1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843C7CC-8D03-412B-B556-D5F53EB0A7C5}" type="doc">
      <dgm:prSet loTypeId="urn:microsoft.com/office/officeart/2005/8/layout/cycle2" loCatId="cycle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8FEE4832-4490-4AA9-9622-F240C133F5F1}">
      <dgm:prSet custT="1"/>
      <dgm:spPr/>
      <dgm:t>
        <a:bodyPr/>
        <a:lstStyle/>
        <a:p>
          <a:pPr rtl="0"/>
          <a:r>
            <a:rPr lang="hu-HU" sz="1300" dirty="0" smtClean="0">
              <a:latin typeface="Calibri" panose="020F0502020204030204" pitchFamily="34" charset="0"/>
            </a:rPr>
            <a:t>A demencia társadalmi megítélésének javítása, az elfogadóbb társadalmi légkör elősegítése</a:t>
          </a:r>
          <a:endParaRPr lang="hu-HU" sz="1300" dirty="0">
            <a:latin typeface="Calibri" panose="020F0502020204030204" pitchFamily="34" charset="0"/>
          </a:endParaRPr>
        </a:p>
      </dgm:t>
    </dgm:pt>
    <dgm:pt modelId="{E811724C-02C9-4E96-A9AF-BB529762E0A1}" type="parTrans" cxnId="{1E2C951B-E01A-4ABA-B8AB-1DFE7B9574C9}">
      <dgm:prSet/>
      <dgm:spPr/>
      <dgm:t>
        <a:bodyPr/>
        <a:lstStyle/>
        <a:p>
          <a:endParaRPr lang="hu-HU" sz="1300">
            <a:latin typeface="Calibri" panose="020F0502020204030204" pitchFamily="34" charset="0"/>
          </a:endParaRPr>
        </a:p>
      </dgm:t>
    </dgm:pt>
    <dgm:pt modelId="{299A595A-8E60-4E47-AC2E-E241B113BED9}" type="sibTrans" cxnId="{1E2C951B-E01A-4ABA-B8AB-1DFE7B9574C9}">
      <dgm:prSet custT="1"/>
      <dgm:spPr/>
      <dgm:t>
        <a:bodyPr/>
        <a:lstStyle/>
        <a:p>
          <a:endParaRPr lang="hu-HU" sz="1300">
            <a:latin typeface="Calibri" panose="020F0502020204030204" pitchFamily="34" charset="0"/>
          </a:endParaRPr>
        </a:p>
      </dgm:t>
    </dgm:pt>
    <dgm:pt modelId="{61E65A5C-B745-4957-B6AF-AC56F7A0EFB6}">
      <dgm:prSet custT="1"/>
      <dgm:spPr/>
      <dgm:t>
        <a:bodyPr/>
        <a:lstStyle/>
        <a:p>
          <a:pPr rtl="0"/>
          <a:r>
            <a:rPr lang="hu-HU" sz="1300" dirty="0" smtClean="0">
              <a:latin typeface="Calibri" panose="020F0502020204030204" pitchFamily="34" charset="0"/>
            </a:rPr>
            <a:t>A demenciával kapcsolatos szakmai ismeretek bővítése, a prevenció elősegítése </a:t>
          </a:r>
          <a:endParaRPr lang="hu-HU" sz="1300" dirty="0">
            <a:latin typeface="Calibri" panose="020F0502020204030204" pitchFamily="34" charset="0"/>
          </a:endParaRPr>
        </a:p>
      </dgm:t>
    </dgm:pt>
    <dgm:pt modelId="{12DFE094-0C3E-4E92-8031-E56EFFD43F1D}" type="parTrans" cxnId="{DE04D0FC-1E3F-47F6-9E75-F1EA1C80A04A}">
      <dgm:prSet/>
      <dgm:spPr/>
      <dgm:t>
        <a:bodyPr/>
        <a:lstStyle/>
        <a:p>
          <a:endParaRPr lang="hu-HU" sz="1300">
            <a:latin typeface="Calibri" panose="020F0502020204030204" pitchFamily="34" charset="0"/>
          </a:endParaRPr>
        </a:p>
      </dgm:t>
    </dgm:pt>
    <dgm:pt modelId="{B0E65BB6-AA64-4A3C-9FA8-4A4EBA6856F8}" type="sibTrans" cxnId="{DE04D0FC-1E3F-47F6-9E75-F1EA1C80A04A}">
      <dgm:prSet custT="1"/>
      <dgm:spPr/>
      <dgm:t>
        <a:bodyPr/>
        <a:lstStyle/>
        <a:p>
          <a:endParaRPr lang="hu-HU" sz="1300">
            <a:latin typeface="Calibri" panose="020F0502020204030204" pitchFamily="34" charset="0"/>
          </a:endParaRPr>
        </a:p>
      </dgm:t>
    </dgm:pt>
    <dgm:pt modelId="{F1B3889F-E7D2-4573-B01F-3FFCDE91E392}">
      <dgm:prSet custT="1"/>
      <dgm:spPr/>
      <dgm:t>
        <a:bodyPr/>
        <a:lstStyle/>
        <a:p>
          <a:pPr rtl="0"/>
          <a:r>
            <a:rPr lang="hu-HU" sz="1300" dirty="0" smtClean="0">
              <a:latin typeface="Calibri" panose="020F0502020204030204" pitchFamily="34" charset="0"/>
            </a:rPr>
            <a:t>Forrásteremtés, beruházások az egészségügyi és szociális ellátórendszerek javítására</a:t>
          </a:r>
          <a:endParaRPr lang="hu-HU" sz="1300" dirty="0">
            <a:latin typeface="Calibri" panose="020F0502020204030204" pitchFamily="34" charset="0"/>
          </a:endParaRPr>
        </a:p>
      </dgm:t>
    </dgm:pt>
    <dgm:pt modelId="{B1706895-540A-455A-AFDD-F0E57CFB072D}" type="parTrans" cxnId="{4FD039B0-19D5-4EA3-B488-18C4FC295739}">
      <dgm:prSet/>
      <dgm:spPr/>
      <dgm:t>
        <a:bodyPr/>
        <a:lstStyle/>
        <a:p>
          <a:endParaRPr lang="hu-HU" sz="1300">
            <a:latin typeface="Calibri" panose="020F0502020204030204" pitchFamily="34" charset="0"/>
          </a:endParaRPr>
        </a:p>
      </dgm:t>
    </dgm:pt>
    <dgm:pt modelId="{29B0F40B-0D18-4751-BA19-25C6A50B8DCC}" type="sibTrans" cxnId="{4FD039B0-19D5-4EA3-B488-18C4FC295739}">
      <dgm:prSet custT="1"/>
      <dgm:spPr/>
      <dgm:t>
        <a:bodyPr/>
        <a:lstStyle/>
        <a:p>
          <a:endParaRPr lang="hu-HU" sz="1300">
            <a:latin typeface="Calibri" panose="020F0502020204030204" pitchFamily="34" charset="0"/>
          </a:endParaRPr>
        </a:p>
      </dgm:t>
    </dgm:pt>
    <dgm:pt modelId="{B850C205-8B6F-4A40-A84A-63DE75D3C8B2}">
      <dgm:prSet custT="1"/>
      <dgm:spPr/>
      <dgm:t>
        <a:bodyPr/>
        <a:lstStyle/>
        <a:p>
          <a:pPr rtl="0"/>
          <a:r>
            <a:rPr lang="hu-HU" sz="1300" dirty="0" smtClean="0">
              <a:latin typeface="Calibri" panose="020F0502020204030204" pitchFamily="34" charset="0"/>
            </a:rPr>
            <a:t>A népegészségügyi  programokban a demencia fokozott prioritásként történő kezelése</a:t>
          </a:r>
          <a:endParaRPr lang="hu-HU" sz="1300" dirty="0">
            <a:latin typeface="Calibri" panose="020F0502020204030204" pitchFamily="34" charset="0"/>
          </a:endParaRPr>
        </a:p>
      </dgm:t>
    </dgm:pt>
    <dgm:pt modelId="{2B23D15D-6976-4E8B-9C33-CD0B0FBE5541}" type="parTrans" cxnId="{8CC371E8-F1F7-47C2-A349-0080EE3098F9}">
      <dgm:prSet/>
      <dgm:spPr/>
      <dgm:t>
        <a:bodyPr/>
        <a:lstStyle/>
        <a:p>
          <a:endParaRPr lang="hu-HU" sz="1300">
            <a:latin typeface="Calibri" panose="020F0502020204030204" pitchFamily="34" charset="0"/>
          </a:endParaRPr>
        </a:p>
      </dgm:t>
    </dgm:pt>
    <dgm:pt modelId="{36E84D50-C4F6-4A8F-9F4B-848242F7C87B}" type="sibTrans" cxnId="{8CC371E8-F1F7-47C2-A349-0080EE3098F9}">
      <dgm:prSet custT="1"/>
      <dgm:spPr/>
      <dgm:t>
        <a:bodyPr/>
        <a:lstStyle/>
        <a:p>
          <a:endParaRPr lang="hu-HU" sz="1300">
            <a:latin typeface="Calibri" panose="020F0502020204030204" pitchFamily="34" charset="0"/>
          </a:endParaRPr>
        </a:p>
      </dgm:t>
    </dgm:pt>
    <dgm:pt modelId="{B0A8B91D-DA83-4168-8BBA-CEE6FE3118A5}" type="pres">
      <dgm:prSet presAssocID="{8843C7CC-8D03-412B-B556-D5F53EB0A7C5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hu-HU"/>
        </a:p>
      </dgm:t>
    </dgm:pt>
    <dgm:pt modelId="{54F377F3-7E6D-44B9-BEDE-D920535BF36F}" type="pres">
      <dgm:prSet presAssocID="{8FEE4832-4490-4AA9-9622-F240C133F5F1}" presName="node" presStyleLbl="node1" presStyleIdx="0" presStyleCnt="4" custScaleX="133100" custScaleY="133100" custRadScaleRad="115786" custRadScaleInc="-313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2B61EE7C-C6CB-4E0C-8887-0B96591ECF83}" type="pres">
      <dgm:prSet presAssocID="{299A595A-8E60-4E47-AC2E-E241B113BED9}" presName="sibTrans" presStyleLbl="sibTrans2D1" presStyleIdx="0" presStyleCnt="4"/>
      <dgm:spPr/>
      <dgm:t>
        <a:bodyPr/>
        <a:lstStyle/>
        <a:p>
          <a:endParaRPr lang="hu-HU"/>
        </a:p>
      </dgm:t>
    </dgm:pt>
    <dgm:pt modelId="{29B5EC35-CD71-4EDD-93D5-F79176452220}" type="pres">
      <dgm:prSet presAssocID="{299A595A-8E60-4E47-AC2E-E241B113BED9}" presName="connectorText" presStyleLbl="sibTrans2D1" presStyleIdx="0" presStyleCnt="4"/>
      <dgm:spPr/>
      <dgm:t>
        <a:bodyPr/>
        <a:lstStyle/>
        <a:p>
          <a:endParaRPr lang="hu-HU"/>
        </a:p>
      </dgm:t>
    </dgm:pt>
    <dgm:pt modelId="{9FFA25F4-20E8-4829-955F-C42CFA1AB2E2}" type="pres">
      <dgm:prSet presAssocID="{61E65A5C-B745-4957-B6AF-AC56F7A0EFB6}" presName="node" presStyleLbl="node1" presStyleIdx="1" presStyleCnt="4" custScaleX="133100" custScaleY="133100" custRadScaleRad="122281" custRadScaleInc="-1098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8C55FDD9-F944-412E-9701-A034AD0A9C81}" type="pres">
      <dgm:prSet presAssocID="{B0E65BB6-AA64-4A3C-9FA8-4A4EBA6856F8}" presName="sibTrans" presStyleLbl="sibTrans2D1" presStyleIdx="1" presStyleCnt="4"/>
      <dgm:spPr/>
      <dgm:t>
        <a:bodyPr/>
        <a:lstStyle/>
        <a:p>
          <a:endParaRPr lang="hu-HU"/>
        </a:p>
      </dgm:t>
    </dgm:pt>
    <dgm:pt modelId="{1F548725-8201-44BA-B26C-3091452529D7}" type="pres">
      <dgm:prSet presAssocID="{B0E65BB6-AA64-4A3C-9FA8-4A4EBA6856F8}" presName="connectorText" presStyleLbl="sibTrans2D1" presStyleIdx="1" presStyleCnt="4"/>
      <dgm:spPr/>
      <dgm:t>
        <a:bodyPr/>
        <a:lstStyle/>
        <a:p>
          <a:endParaRPr lang="hu-HU"/>
        </a:p>
      </dgm:t>
    </dgm:pt>
    <dgm:pt modelId="{5E79E4E7-44B3-4B33-90DB-2372FF7B6120}" type="pres">
      <dgm:prSet presAssocID="{F1B3889F-E7D2-4573-B01F-3FFCDE91E392}" presName="node" presStyleLbl="node1" presStyleIdx="2" presStyleCnt="4" custScaleX="133100" custScaleY="133100" custRadScaleRad="97186" custRadScaleInc="3729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E044D2C0-DA56-41E3-8A35-BFBFE6997FC0}" type="pres">
      <dgm:prSet presAssocID="{29B0F40B-0D18-4751-BA19-25C6A50B8DCC}" presName="sibTrans" presStyleLbl="sibTrans2D1" presStyleIdx="2" presStyleCnt="4"/>
      <dgm:spPr/>
      <dgm:t>
        <a:bodyPr/>
        <a:lstStyle/>
        <a:p>
          <a:endParaRPr lang="hu-HU"/>
        </a:p>
      </dgm:t>
    </dgm:pt>
    <dgm:pt modelId="{70F6E8E0-22BD-4F0A-9135-D5C5D5BBAF5D}" type="pres">
      <dgm:prSet presAssocID="{29B0F40B-0D18-4751-BA19-25C6A50B8DCC}" presName="connectorText" presStyleLbl="sibTrans2D1" presStyleIdx="2" presStyleCnt="4"/>
      <dgm:spPr/>
      <dgm:t>
        <a:bodyPr/>
        <a:lstStyle/>
        <a:p>
          <a:endParaRPr lang="hu-HU"/>
        </a:p>
      </dgm:t>
    </dgm:pt>
    <dgm:pt modelId="{664A93F6-F5EF-49FE-8203-B0ED5CA758BF}" type="pres">
      <dgm:prSet presAssocID="{B850C205-8B6F-4A40-A84A-63DE75D3C8B2}" presName="node" presStyleLbl="node1" presStyleIdx="3" presStyleCnt="4" custScaleX="133100" custScaleY="133100" custRadScaleRad="127974" custRadScaleInc="105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328EA748-F67F-4F9A-9E74-44EAC5F42386}" type="pres">
      <dgm:prSet presAssocID="{36E84D50-C4F6-4A8F-9F4B-848242F7C87B}" presName="sibTrans" presStyleLbl="sibTrans2D1" presStyleIdx="3" presStyleCnt="4"/>
      <dgm:spPr/>
      <dgm:t>
        <a:bodyPr/>
        <a:lstStyle/>
        <a:p>
          <a:endParaRPr lang="hu-HU"/>
        </a:p>
      </dgm:t>
    </dgm:pt>
    <dgm:pt modelId="{FC01BC21-072F-4657-9C58-C4B857143615}" type="pres">
      <dgm:prSet presAssocID="{36E84D50-C4F6-4A8F-9F4B-848242F7C87B}" presName="connectorText" presStyleLbl="sibTrans2D1" presStyleIdx="3" presStyleCnt="4"/>
      <dgm:spPr/>
      <dgm:t>
        <a:bodyPr/>
        <a:lstStyle/>
        <a:p>
          <a:endParaRPr lang="hu-HU"/>
        </a:p>
      </dgm:t>
    </dgm:pt>
  </dgm:ptLst>
  <dgm:cxnLst>
    <dgm:cxn modelId="{4FD039B0-19D5-4EA3-B488-18C4FC295739}" srcId="{8843C7CC-8D03-412B-B556-D5F53EB0A7C5}" destId="{F1B3889F-E7D2-4573-B01F-3FFCDE91E392}" srcOrd="2" destOrd="0" parTransId="{B1706895-540A-455A-AFDD-F0E57CFB072D}" sibTransId="{29B0F40B-0D18-4751-BA19-25C6A50B8DCC}"/>
    <dgm:cxn modelId="{7D4AA6B5-D463-4A7B-9C60-0602D52D65F0}" type="presOf" srcId="{299A595A-8E60-4E47-AC2E-E241B113BED9}" destId="{29B5EC35-CD71-4EDD-93D5-F79176452220}" srcOrd="1" destOrd="0" presId="urn:microsoft.com/office/officeart/2005/8/layout/cycle2"/>
    <dgm:cxn modelId="{A86808DA-3267-40E1-98DC-9B3E138A70A2}" type="presOf" srcId="{299A595A-8E60-4E47-AC2E-E241B113BED9}" destId="{2B61EE7C-C6CB-4E0C-8887-0B96591ECF83}" srcOrd="0" destOrd="0" presId="urn:microsoft.com/office/officeart/2005/8/layout/cycle2"/>
    <dgm:cxn modelId="{4A4B13A6-C497-4415-AA0B-2DA74CF7B25C}" type="presOf" srcId="{B0E65BB6-AA64-4A3C-9FA8-4A4EBA6856F8}" destId="{8C55FDD9-F944-412E-9701-A034AD0A9C81}" srcOrd="0" destOrd="0" presId="urn:microsoft.com/office/officeart/2005/8/layout/cycle2"/>
    <dgm:cxn modelId="{1E2C951B-E01A-4ABA-B8AB-1DFE7B9574C9}" srcId="{8843C7CC-8D03-412B-B556-D5F53EB0A7C5}" destId="{8FEE4832-4490-4AA9-9622-F240C133F5F1}" srcOrd="0" destOrd="0" parTransId="{E811724C-02C9-4E96-A9AF-BB529762E0A1}" sibTransId="{299A595A-8E60-4E47-AC2E-E241B113BED9}"/>
    <dgm:cxn modelId="{ACFCA137-96FC-4A70-8E9F-0247F9BDECA6}" type="presOf" srcId="{29B0F40B-0D18-4751-BA19-25C6A50B8DCC}" destId="{E044D2C0-DA56-41E3-8A35-BFBFE6997FC0}" srcOrd="0" destOrd="0" presId="urn:microsoft.com/office/officeart/2005/8/layout/cycle2"/>
    <dgm:cxn modelId="{8CC371E8-F1F7-47C2-A349-0080EE3098F9}" srcId="{8843C7CC-8D03-412B-B556-D5F53EB0A7C5}" destId="{B850C205-8B6F-4A40-A84A-63DE75D3C8B2}" srcOrd="3" destOrd="0" parTransId="{2B23D15D-6976-4E8B-9C33-CD0B0FBE5541}" sibTransId="{36E84D50-C4F6-4A8F-9F4B-848242F7C87B}"/>
    <dgm:cxn modelId="{DE04D0FC-1E3F-47F6-9E75-F1EA1C80A04A}" srcId="{8843C7CC-8D03-412B-B556-D5F53EB0A7C5}" destId="{61E65A5C-B745-4957-B6AF-AC56F7A0EFB6}" srcOrd="1" destOrd="0" parTransId="{12DFE094-0C3E-4E92-8031-E56EFFD43F1D}" sibTransId="{B0E65BB6-AA64-4A3C-9FA8-4A4EBA6856F8}"/>
    <dgm:cxn modelId="{A2DFA9C6-6067-4265-9647-C86CC01C24DE}" type="presOf" srcId="{8843C7CC-8D03-412B-B556-D5F53EB0A7C5}" destId="{B0A8B91D-DA83-4168-8BBA-CEE6FE3118A5}" srcOrd="0" destOrd="0" presId="urn:microsoft.com/office/officeart/2005/8/layout/cycle2"/>
    <dgm:cxn modelId="{CF236DA4-BBC8-430C-9852-159447CD11E8}" type="presOf" srcId="{29B0F40B-0D18-4751-BA19-25C6A50B8DCC}" destId="{70F6E8E0-22BD-4F0A-9135-D5C5D5BBAF5D}" srcOrd="1" destOrd="0" presId="urn:microsoft.com/office/officeart/2005/8/layout/cycle2"/>
    <dgm:cxn modelId="{6F38CFCA-CB64-481E-AFC7-59987970A66A}" type="presOf" srcId="{B850C205-8B6F-4A40-A84A-63DE75D3C8B2}" destId="{664A93F6-F5EF-49FE-8203-B0ED5CA758BF}" srcOrd="0" destOrd="0" presId="urn:microsoft.com/office/officeart/2005/8/layout/cycle2"/>
    <dgm:cxn modelId="{865E74E0-2679-4FAB-BD60-3ACE171AF11D}" type="presOf" srcId="{36E84D50-C4F6-4A8F-9F4B-848242F7C87B}" destId="{328EA748-F67F-4F9A-9E74-44EAC5F42386}" srcOrd="0" destOrd="0" presId="urn:microsoft.com/office/officeart/2005/8/layout/cycle2"/>
    <dgm:cxn modelId="{905FA4E4-C86F-4F54-9FD3-D80E49C081AB}" type="presOf" srcId="{61E65A5C-B745-4957-B6AF-AC56F7A0EFB6}" destId="{9FFA25F4-20E8-4829-955F-C42CFA1AB2E2}" srcOrd="0" destOrd="0" presId="urn:microsoft.com/office/officeart/2005/8/layout/cycle2"/>
    <dgm:cxn modelId="{78D4E604-8F39-4D84-8999-7BD6BF262516}" type="presOf" srcId="{8FEE4832-4490-4AA9-9622-F240C133F5F1}" destId="{54F377F3-7E6D-44B9-BEDE-D920535BF36F}" srcOrd="0" destOrd="0" presId="urn:microsoft.com/office/officeart/2005/8/layout/cycle2"/>
    <dgm:cxn modelId="{23BA4434-205F-42FA-9DFB-9A2077AACAB7}" type="presOf" srcId="{B0E65BB6-AA64-4A3C-9FA8-4A4EBA6856F8}" destId="{1F548725-8201-44BA-B26C-3091452529D7}" srcOrd="1" destOrd="0" presId="urn:microsoft.com/office/officeart/2005/8/layout/cycle2"/>
    <dgm:cxn modelId="{AAE79AB4-24F1-43A7-84AB-E5127FFAE9E8}" type="presOf" srcId="{36E84D50-C4F6-4A8F-9F4B-848242F7C87B}" destId="{FC01BC21-072F-4657-9C58-C4B857143615}" srcOrd="1" destOrd="0" presId="urn:microsoft.com/office/officeart/2005/8/layout/cycle2"/>
    <dgm:cxn modelId="{8DA70F10-8686-401F-A0D7-056E0FFED4E1}" type="presOf" srcId="{F1B3889F-E7D2-4573-B01F-3FFCDE91E392}" destId="{5E79E4E7-44B3-4B33-90DB-2372FF7B6120}" srcOrd="0" destOrd="0" presId="urn:microsoft.com/office/officeart/2005/8/layout/cycle2"/>
    <dgm:cxn modelId="{63251A7D-27D3-4935-936E-A83C4644AC8A}" type="presParOf" srcId="{B0A8B91D-DA83-4168-8BBA-CEE6FE3118A5}" destId="{54F377F3-7E6D-44B9-BEDE-D920535BF36F}" srcOrd="0" destOrd="0" presId="urn:microsoft.com/office/officeart/2005/8/layout/cycle2"/>
    <dgm:cxn modelId="{3B2C0D17-38A3-483C-9E36-ECD3CA52452C}" type="presParOf" srcId="{B0A8B91D-DA83-4168-8BBA-CEE6FE3118A5}" destId="{2B61EE7C-C6CB-4E0C-8887-0B96591ECF83}" srcOrd="1" destOrd="0" presId="urn:microsoft.com/office/officeart/2005/8/layout/cycle2"/>
    <dgm:cxn modelId="{53D1C3D7-C9E6-4992-9934-7B638AAEF7F9}" type="presParOf" srcId="{2B61EE7C-C6CB-4E0C-8887-0B96591ECF83}" destId="{29B5EC35-CD71-4EDD-93D5-F79176452220}" srcOrd="0" destOrd="0" presId="urn:microsoft.com/office/officeart/2005/8/layout/cycle2"/>
    <dgm:cxn modelId="{9B384BF1-D50A-43BA-A65A-F0E3635CFDFD}" type="presParOf" srcId="{B0A8B91D-DA83-4168-8BBA-CEE6FE3118A5}" destId="{9FFA25F4-20E8-4829-955F-C42CFA1AB2E2}" srcOrd="2" destOrd="0" presId="urn:microsoft.com/office/officeart/2005/8/layout/cycle2"/>
    <dgm:cxn modelId="{726D322C-1B68-45AD-818F-ED99E6989F8C}" type="presParOf" srcId="{B0A8B91D-DA83-4168-8BBA-CEE6FE3118A5}" destId="{8C55FDD9-F944-412E-9701-A034AD0A9C81}" srcOrd="3" destOrd="0" presId="urn:microsoft.com/office/officeart/2005/8/layout/cycle2"/>
    <dgm:cxn modelId="{5277BC39-B759-4A49-B69D-93033B8D96A2}" type="presParOf" srcId="{8C55FDD9-F944-412E-9701-A034AD0A9C81}" destId="{1F548725-8201-44BA-B26C-3091452529D7}" srcOrd="0" destOrd="0" presId="urn:microsoft.com/office/officeart/2005/8/layout/cycle2"/>
    <dgm:cxn modelId="{24D275CF-6C7B-4AAA-A920-EE520149AAC3}" type="presParOf" srcId="{B0A8B91D-DA83-4168-8BBA-CEE6FE3118A5}" destId="{5E79E4E7-44B3-4B33-90DB-2372FF7B6120}" srcOrd="4" destOrd="0" presId="urn:microsoft.com/office/officeart/2005/8/layout/cycle2"/>
    <dgm:cxn modelId="{E3497F6F-A8EC-4A1B-B391-1A1B04B3E5AB}" type="presParOf" srcId="{B0A8B91D-DA83-4168-8BBA-CEE6FE3118A5}" destId="{E044D2C0-DA56-41E3-8A35-BFBFE6997FC0}" srcOrd="5" destOrd="0" presId="urn:microsoft.com/office/officeart/2005/8/layout/cycle2"/>
    <dgm:cxn modelId="{91F9F3B2-7E4B-470C-89DB-FFD0E9EF3026}" type="presParOf" srcId="{E044D2C0-DA56-41E3-8A35-BFBFE6997FC0}" destId="{70F6E8E0-22BD-4F0A-9135-D5C5D5BBAF5D}" srcOrd="0" destOrd="0" presId="urn:microsoft.com/office/officeart/2005/8/layout/cycle2"/>
    <dgm:cxn modelId="{94D8BAF2-6370-40F3-96F9-78729AEF3A39}" type="presParOf" srcId="{B0A8B91D-DA83-4168-8BBA-CEE6FE3118A5}" destId="{664A93F6-F5EF-49FE-8203-B0ED5CA758BF}" srcOrd="6" destOrd="0" presId="urn:microsoft.com/office/officeart/2005/8/layout/cycle2"/>
    <dgm:cxn modelId="{0CFDCD1B-E2A6-4C29-A0D0-FDACC7578F75}" type="presParOf" srcId="{B0A8B91D-DA83-4168-8BBA-CEE6FE3118A5}" destId="{328EA748-F67F-4F9A-9E74-44EAC5F42386}" srcOrd="7" destOrd="0" presId="urn:microsoft.com/office/officeart/2005/8/layout/cycle2"/>
    <dgm:cxn modelId="{EF9CB78F-E724-4A48-8B93-7EABE685BE4A}" type="presParOf" srcId="{328EA748-F67F-4F9A-9E74-44EAC5F42386}" destId="{FC01BC21-072F-4657-9C58-C4B857143615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56738" y="1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C81296-B3B0-49F7-AE2A-7F324DA7D264}" type="datetimeFigureOut">
              <a:rPr lang="hu-HU" smtClean="0"/>
              <a:t>2020.11.26.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1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56738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4F08F7-3D3A-4709-98B0-91277950CA4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80200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56738" y="1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1230F8-2015-46AC-9C15-B08EDE877F5D}" type="datetimeFigureOut">
              <a:rPr lang="hu-HU" smtClean="0"/>
              <a:t>2020.11.26.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7288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0879" y="4721940"/>
            <a:ext cx="5447030" cy="447341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1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56738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A5C11E-540C-488B-B718-84796C0B45F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365856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erékszögű háromszög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Cím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hu-HU"/>
              <a:t>Mintacím szerkesztése</a:t>
            </a:r>
            <a:endParaRPr kumimoji="0" lang="en-US"/>
          </a:p>
        </p:txBody>
      </p:sp>
      <p:sp>
        <p:nvSpPr>
          <p:cNvPr id="17" name="Alcím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hu-HU"/>
              <a:t>Alcím mintájának szerkesztése</a:t>
            </a:r>
            <a:endParaRPr kumimoji="0" lang="en-US"/>
          </a:p>
        </p:txBody>
      </p:sp>
      <p:grpSp>
        <p:nvGrpSpPr>
          <p:cNvPr id="2" name="Csoportba foglalás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Szabadkézi sokszög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Szabadkézi sokszög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Szabadkézi sokszög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Egyenes összekötő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átum helye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DD05FFA-4383-4574-9830-A5FF25BE8406}" type="datetimeFigureOut">
              <a:rPr lang="hu-HU" smtClean="0"/>
              <a:t>2020.11.26.</a:t>
            </a:fld>
            <a:endParaRPr lang="hu-HU"/>
          </a:p>
        </p:txBody>
      </p:sp>
      <p:sp>
        <p:nvSpPr>
          <p:cNvPr id="19" name="Élőláb hely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hu-HU"/>
          </a:p>
        </p:txBody>
      </p:sp>
      <p:sp>
        <p:nvSpPr>
          <p:cNvPr id="27" name="Dia számának hely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74ECFDF-B4B8-4D79-9C23-DD008FAF0A0B}" type="slidenum">
              <a:rPr lang="hu-HU" smtClean="0"/>
              <a:t>‹#›</a:t>
            </a:fld>
            <a:endParaRPr lang="hu-HU"/>
          </a:p>
        </p:txBody>
      </p:sp>
      <p:sp>
        <p:nvSpPr>
          <p:cNvPr id="13" name="Cím 1"/>
          <p:cNvSpPr txBox="1">
            <a:spLocks/>
          </p:cNvSpPr>
          <p:nvPr userDrawn="1"/>
        </p:nvSpPr>
        <p:spPr>
          <a:xfrm>
            <a:off x="447989" y="44624"/>
            <a:ext cx="4412043" cy="8640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400" b="1" kern="1200" cap="all" baseline="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hu-HU"/>
              <a:t>Mintacím szerkesztése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hu-HU"/>
              <a:t>Mintaszöveg szerkesztése</a:t>
            </a:r>
          </a:p>
          <a:p>
            <a:pPr lvl="1" eaLnBrk="1" latinLnBrk="0" hangingPunct="1"/>
            <a:r>
              <a:rPr lang="hu-HU"/>
              <a:t>Második szint</a:t>
            </a:r>
          </a:p>
          <a:p>
            <a:pPr lvl="2" eaLnBrk="1" latinLnBrk="0" hangingPunct="1"/>
            <a:r>
              <a:rPr lang="hu-HU"/>
              <a:t>Harmadik szint</a:t>
            </a:r>
          </a:p>
          <a:p>
            <a:pPr lvl="3" eaLnBrk="1" latinLnBrk="0" hangingPunct="1"/>
            <a:r>
              <a:rPr lang="hu-HU"/>
              <a:t>Negyedik szint</a:t>
            </a:r>
          </a:p>
          <a:p>
            <a:pPr lvl="4" eaLnBrk="1" latinLnBrk="0" hangingPunct="1"/>
            <a:r>
              <a:rPr lang="hu-HU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05FFA-4383-4574-9830-A5FF25BE8406}" type="datetimeFigureOut">
              <a:rPr lang="hu-HU" smtClean="0"/>
              <a:t>2020.11.26.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ECFDF-B4B8-4D79-9C23-DD008FAF0A0B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hu-HU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hu-HU"/>
              <a:t>Mintaszöveg szerkesztése</a:t>
            </a:r>
          </a:p>
          <a:p>
            <a:pPr lvl="1" eaLnBrk="1" latinLnBrk="0" hangingPunct="1"/>
            <a:r>
              <a:rPr lang="hu-HU"/>
              <a:t>Második szint</a:t>
            </a:r>
          </a:p>
          <a:p>
            <a:pPr lvl="2" eaLnBrk="1" latinLnBrk="0" hangingPunct="1"/>
            <a:r>
              <a:rPr lang="hu-HU"/>
              <a:t>Harmadik szint</a:t>
            </a:r>
          </a:p>
          <a:p>
            <a:pPr lvl="3" eaLnBrk="1" latinLnBrk="0" hangingPunct="1"/>
            <a:r>
              <a:rPr lang="hu-HU"/>
              <a:t>Negyedik szint</a:t>
            </a:r>
          </a:p>
          <a:p>
            <a:pPr lvl="4" eaLnBrk="1" latinLnBrk="0" hangingPunct="1"/>
            <a:r>
              <a:rPr lang="hu-HU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05FFA-4383-4574-9830-A5FF25BE8406}" type="datetimeFigureOut">
              <a:rPr lang="hu-HU" smtClean="0"/>
              <a:t>2020.11.26.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ECFDF-B4B8-4D79-9C23-DD008FAF0A0B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6" name="Tartalom helye 2"/>
          <p:cNvSpPr>
            <a:spLocks noGrp="1"/>
          </p:cNvSpPr>
          <p:nvPr>
            <p:ph idx="1"/>
          </p:nvPr>
        </p:nvSpPr>
        <p:spPr>
          <a:xfrm>
            <a:off x="447989" y="1628800"/>
            <a:ext cx="5111750" cy="4691063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dirty="0"/>
              <a:t>Mintaszöveg szerkesztése</a:t>
            </a:r>
          </a:p>
          <a:p>
            <a:pPr lvl="1"/>
            <a:r>
              <a:rPr lang="hu-HU" dirty="0"/>
              <a:t>Második szint</a:t>
            </a:r>
          </a:p>
          <a:p>
            <a:pPr lvl="2"/>
            <a:r>
              <a:rPr lang="hu-HU" dirty="0"/>
              <a:t>Harmadik szint</a:t>
            </a:r>
          </a:p>
          <a:p>
            <a:pPr lvl="3"/>
            <a:r>
              <a:rPr lang="hu-HU" dirty="0"/>
              <a:t>Negyedik szint</a:t>
            </a:r>
          </a:p>
          <a:p>
            <a:pPr lvl="4"/>
            <a:r>
              <a:rPr lang="hu-HU" dirty="0"/>
              <a:t>Ötödik szint</a:t>
            </a:r>
          </a:p>
        </p:txBody>
      </p:sp>
      <p:sp>
        <p:nvSpPr>
          <p:cNvPr id="7" name="Kép helye 2"/>
          <p:cNvSpPr>
            <a:spLocks noGrp="1"/>
          </p:cNvSpPr>
          <p:nvPr>
            <p:ph type="pic" idx="13"/>
          </p:nvPr>
        </p:nvSpPr>
        <p:spPr>
          <a:xfrm>
            <a:off x="5724128" y="1633102"/>
            <a:ext cx="3240360" cy="46910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861757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1435100"/>
            <a:ext cx="5111750" cy="46910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 dirty="0"/>
              <a:t>Második szint</a:t>
            </a:r>
          </a:p>
          <a:p>
            <a:pPr lvl="2"/>
            <a:r>
              <a:rPr lang="hu-HU" dirty="0"/>
              <a:t>Harmadik szint</a:t>
            </a:r>
          </a:p>
          <a:p>
            <a:pPr lvl="3"/>
            <a:r>
              <a:rPr lang="hu-HU" dirty="0"/>
              <a:t>Negyedik szint</a:t>
            </a:r>
          </a:p>
          <a:p>
            <a:pPr lvl="4"/>
            <a:r>
              <a:rPr lang="hu-HU" dirty="0"/>
              <a:t>Ötödik szint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05FFA-4383-4574-9830-A5FF25BE8406}" type="datetimeFigureOut">
              <a:rPr lang="hu-HU" smtClean="0"/>
              <a:t>2020.11.26.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ECFDF-B4B8-4D79-9C23-DD008FAF0A0B}" type="slidenum">
              <a:rPr lang="hu-HU" smtClean="0"/>
              <a:t>‹#›</a:t>
            </a:fld>
            <a:endParaRPr lang="hu-HU"/>
          </a:p>
        </p:txBody>
      </p:sp>
      <p:sp>
        <p:nvSpPr>
          <p:cNvPr id="9" name="Cím 1"/>
          <p:cNvSpPr>
            <a:spLocks noGrp="1"/>
          </p:cNvSpPr>
          <p:nvPr>
            <p:ph type="title"/>
          </p:nvPr>
        </p:nvSpPr>
        <p:spPr>
          <a:xfrm>
            <a:off x="447989" y="44624"/>
            <a:ext cx="4412043" cy="864096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</p:spTree>
    <p:extLst>
      <p:ext uri="{BB962C8B-B14F-4D97-AF65-F5344CB8AC3E}">
        <p14:creationId xmlns:p14="http://schemas.microsoft.com/office/powerpoint/2010/main" val="1428776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hu-HU"/>
              <a:t>Mintaszöveg szerkesztése</a:t>
            </a:r>
          </a:p>
          <a:p>
            <a:pPr lvl="1" eaLnBrk="1" latinLnBrk="0" hangingPunct="1"/>
            <a:r>
              <a:rPr lang="hu-HU"/>
              <a:t>Második szint</a:t>
            </a:r>
          </a:p>
          <a:p>
            <a:pPr lvl="2" eaLnBrk="1" latinLnBrk="0" hangingPunct="1"/>
            <a:r>
              <a:rPr lang="hu-HU"/>
              <a:t>Harmadik szint</a:t>
            </a:r>
          </a:p>
          <a:p>
            <a:pPr lvl="3" eaLnBrk="1" latinLnBrk="0" hangingPunct="1"/>
            <a:r>
              <a:rPr lang="hu-HU"/>
              <a:t>Negyedik szint</a:t>
            </a:r>
          </a:p>
          <a:p>
            <a:pPr lvl="4" eaLnBrk="1" latinLnBrk="0" hangingPunct="1"/>
            <a:r>
              <a:rPr lang="hu-HU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05FFA-4383-4574-9830-A5FF25BE8406}" type="datetimeFigureOut">
              <a:rPr lang="hu-HU" smtClean="0"/>
              <a:t>2020.11.26.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ECFDF-B4B8-4D79-9C23-DD008FAF0A0B}" type="slidenum">
              <a:rPr lang="hu-HU" smtClean="0"/>
              <a:t>‹#›</a:t>
            </a:fld>
            <a:endParaRPr lang="hu-HU"/>
          </a:p>
        </p:txBody>
      </p:sp>
      <p:sp>
        <p:nvSpPr>
          <p:cNvPr id="7" name="Cím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hu-HU"/>
              <a:t>Mintacím szerkesztése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hu-HU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hu-HU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05FFA-4383-4574-9830-A5FF25BE8406}" type="datetimeFigureOut">
              <a:rPr lang="hu-HU" smtClean="0"/>
              <a:t>2020.11.26.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ECFDF-B4B8-4D79-9C23-DD008FAF0A0B}" type="slidenum">
              <a:rPr lang="hu-HU" smtClean="0"/>
              <a:t>‹#›</a:t>
            </a:fld>
            <a:endParaRPr lang="hu-HU"/>
          </a:p>
        </p:txBody>
      </p:sp>
      <p:sp>
        <p:nvSpPr>
          <p:cNvPr id="7" name="Sávnyíl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Sávnyíl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9" name="Cím 1"/>
          <p:cNvSpPr txBox="1">
            <a:spLocks/>
          </p:cNvSpPr>
          <p:nvPr userDrawn="1"/>
        </p:nvSpPr>
        <p:spPr>
          <a:xfrm>
            <a:off x="447989" y="44624"/>
            <a:ext cx="4412043" cy="8640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400" b="1" kern="1200" cap="all" baseline="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hu-HU"/>
              <a:t>Mintacím szerkesztése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u-HU"/>
              <a:t>Mintaszöveg szerkesztése</a:t>
            </a:r>
          </a:p>
          <a:p>
            <a:pPr lvl="1" eaLnBrk="1" latinLnBrk="0" hangingPunct="1"/>
            <a:r>
              <a:rPr lang="hu-HU"/>
              <a:t>Második szint</a:t>
            </a:r>
          </a:p>
          <a:p>
            <a:pPr lvl="2" eaLnBrk="1" latinLnBrk="0" hangingPunct="1"/>
            <a:r>
              <a:rPr lang="hu-HU"/>
              <a:t>Harmadik szint</a:t>
            </a:r>
          </a:p>
          <a:p>
            <a:pPr lvl="3" eaLnBrk="1" latinLnBrk="0" hangingPunct="1"/>
            <a:r>
              <a:rPr lang="hu-HU"/>
              <a:t>Negyedik szint</a:t>
            </a:r>
          </a:p>
          <a:p>
            <a:pPr lvl="4" eaLnBrk="1" latinLnBrk="0" hangingPunct="1"/>
            <a:r>
              <a:rPr lang="hu-HU"/>
              <a:t>Ötödik szint</a:t>
            </a:r>
            <a:endParaRPr kumimoji="0" lang="en-US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u-HU"/>
              <a:t>Mintaszöveg szerkesztése</a:t>
            </a:r>
          </a:p>
          <a:p>
            <a:pPr lvl="1" eaLnBrk="1" latinLnBrk="0" hangingPunct="1"/>
            <a:r>
              <a:rPr lang="hu-HU"/>
              <a:t>Második szint</a:t>
            </a:r>
          </a:p>
          <a:p>
            <a:pPr lvl="2" eaLnBrk="1" latinLnBrk="0" hangingPunct="1"/>
            <a:r>
              <a:rPr lang="hu-HU"/>
              <a:t>Harmadik szint</a:t>
            </a:r>
          </a:p>
          <a:p>
            <a:pPr lvl="3" eaLnBrk="1" latinLnBrk="0" hangingPunct="1"/>
            <a:r>
              <a:rPr lang="hu-HU"/>
              <a:t>Negyedik szint</a:t>
            </a:r>
          </a:p>
          <a:p>
            <a:pPr lvl="4" eaLnBrk="1" latinLnBrk="0" hangingPunct="1"/>
            <a:r>
              <a:rPr lang="hu-HU"/>
              <a:t>Ötödik szint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05FFA-4383-4574-9830-A5FF25BE8406}" type="datetimeFigureOut">
              <a:rPr lang="hu-HU" smtClean="0"/>
              <a:t>2020.11.26.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ECFDF-B4B8-4D79-9C23-DD008FAF0A0B}" type="slidenum">
              <a:rPr lang="hu-HU" smtClean="0"/>
              <a:t>‹#›</a:t>
            </a:fld>
            <a:endParaRPr lang="hu-HU"/>
          </a:p>
        </p:txBody>
      </p:sp>
      <p:sp>
        <p:nvSpPr>
          <p:cNvPr id="8" name="Cím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hu-HU"/>
              <a:t>Mintacím szerkesztése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Összehasonlítás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hu-HU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u-HU"/>
              <a:t>Mintaszöveg szerkesztése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u-HU"/>
              <a:t>Mintaszöveg szerkesztése</a:t>
            </a:r>
          </a:p>
        </p:txBody>
      </p:sp>
      <p:sp>
        <p:nvSpPr>
          <p:cNvPr id="5" name="Tartalom helye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hu-HU"/>
              <a:t>Mintaszöveg szerkesztése</a:t>
            </a:r>
          </a:p>
          <a:p>
            <a:pPr lvl="1" eaLnBrk="1" latinLnBrk="0" hangingPunct="1"/>
            <a:r>
              <a:rPr lang="hu-HU"/>
              <a:t>Második szint</a:t>
            </a:r>
          </a:p>
          <a:p>
            <a:pPr lvl="2" eaLnBrk="1" latinLnBrk="0" hangingPunct="1"/>
            <a:r>
              <a:rPr lang="hu-HU"/>
              <a:t>Harmadik szint</a:t>
            </a:r>
          </a:p>
          <a:p>
            <a:pPr lvl="3" eaLnBrk="1" latinLnBrk="0" hangingPunct="1"/>
            <a:r>
              <a:rPr lang="hu-HU"/>
              <a:t>Negyedik szint</a:t>
            </a:r>
          </a:p>
          <a:p>
            <a:pPr lvl="4" eaLnBrk="1" latinLnBrk="0" hangingPunct="1"/>
            <a:r>
              <a:rPr lang="hu-HU"/>
              <a:t>Ötödik szint</a:t>
            </a:r>
            <a:endParaRPr kumimoji="0" lang="en-US"/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hu-HU"/>
              <a:t>Mintaszöveg szerkesztése</a:t>
            </a:r>
          </a:p>
          <a:p>
            <a:pPr lvl="1" eaLnBrk="1" latinLnBrk="0" hangingPunct="1"/>
            <a:r>
              <a:rPr lang="hu-HU"/>
              <a:t>Második szint</a:t>
            </a:r>
          </a:p>
          <a:p>
            <a:pPr lvl="2" eaLnBrk="1" latinLnBrk="0" hangingPunct="1"/>
            <a:r>
              <a:rPr lang="hu-HU"/>
              <a:t>Harmadik szint</a:t>
            </a:r>
          </a:p>
          <a:p>
            <a:pPr lvl="3" eaLnBrk="1" latinLnBrk="0" hangingPunct="1"/>
            <a:r>
              <a:rPr lang="hu-HU"/>
              <a:t>Negyedik szint</a:t>
            </a:r>
          </a:p>
          <a:p>
            <a:pPr lvl="4" eaLnBrk="1" latinLnBrk="0" hangingPunct="1"/>
            <a:r>
              <a:rPr lang="hu-HU"/>
              <a:t>Ötödik szint</a:t>
            </a:r>
            <a:endParaRPr kumimoji="0" lang="en-US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05FFA-4383-4574-9830-A5FF25BE8406}" type="datetimeFigureOut">
              <a:rPr lang="hu-HU" smtClean="0"/>
              <a:t>2020.11.26.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ECFDF-B4B8-4D79-9C23-DD008FAF0A0B}" type="slidenum">
              <a:rPr lang="hu-HU" smtClean="0"/>
              <a:t>‹#›</a:t>
            </a:fld>
            <a:endParaRPr lang="hu-H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05FFA-4383-4574-9830-A5FF25BE8406}" type="datetimeFigureOut">
              <a:rPr lang="hu-HU" smtClean="0"/>
              <a:t>2020.11.26.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ECFDF-B4B8-4D79-9C23-DD008FAF0A0B}" type="slidenum">
              <a:rPr lang="hu-HU" smtClean="0"/>
              <a:t>‹#›</a:t>
            </a:fld>
            <a:endParaRPr lang="hu-HU"/>
          </a:p>
        </p:txBody>
      </p:sp>
      <p:sp>
        <p:nvSpPr>
          <p:cNvPr id="6" name="Cím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hu-HU"/>
              <a:t>Mintacím szerkesztése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05FFA-4383-4574-9830-A5FF25BE8406}" type="datetimeFigureOut">
              <a:rPr lang="hu-HU" smtClean="0"/>
              <a:t>2020.11.26.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ECFDF-B4B8-4D79-9C23-DD008FAF0A0B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artalomrész képaláírással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hu-HU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hu-HU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hu-HU"/>
              <a:t>Mintaszöveg szerkesztése</a:t>
            </a:r>
          </a:p>
          <a:p>
            <a:pPr lvl="1" eaLnBrk="1" latinLnBrk="0" hangingPunct="1"/>
            <a:r>
              <a:rPr lang="hu-HU"/>
              <a:t>Második szint</a:t>
            </a:r>
          </a:p>
          <a:p>
            <a:pPr lvl="2" eaLnBrk="1" latinLnBrk="0" hangingPunct="1"/>
            <a:r>
              <a:rPr lang="hu-HU"/>
              <a:t>Harmadik szint</a:t>
            </a:r>
          </a:p>
          <a:p>
            <a:pPr lvl="3" eaLnBrk="1" latinLnBrk="0" hangingPunct="1"/>
            <a:r>
              <a:rPr lang="hu-HU"/>
              <a:t>Negyedik szint</a:t>
            </a:r>
          </a:p>
          <a:p>
            <a:pPr lvl="4" eaLnBrk="1" latinLnBrk="0" hangingPunct="1"/>
            <a:r>
              <a:rPr lang="hu-HU"/>
              <a:t>Ötödik szint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0DD05FFA-4383-4574-9830-A5FF25BE8406}" type="datetimeFigureOut">
              <a:rPr lang="hu-HU" smtClean="0"/>
              <a:t>2020.11.26.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ECFDF-B4B8-4D79-9C23-DD008FAF0A0B}" type="slidenum">
              <a:rPr lang="hu-HU" smtClean="0"/>
              <a:t>‹#›</a:t>
            </a:fld>
            <a:endParaRPr lang="hu-H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hu-HU"/>
              <a:t>Mintaszöveg szerkesztése</a:t>
            </a:r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hu-HU"/>
              <a:t>Kép beszúrásához kattintson az ikonra</a:t>
            </a:r>
            <a:endParaRPr kumimoji="0" lang="en-US" dirty="0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DD05FFA-4383-4574-9830-A5FF25BE8406}" type="datetimeFigureOut">
              <a:rPr lang="hu-HU" smtClean="0"/>
              <a:t>2020.11.26.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74ECFDF-B4B8-4D79-9C23-DD008FAF0A0B}" type="slidenum">
              <a:rPr lang="hu-HU" smtClean="0"/>
              <a:t>‹#›</a:t>
            </a:fld>
            <a:endParaRPr lang="hu-HU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hu-HU"/>
              <a:t>Mintacím szerkesztése</a:t>
            </a:r>
            <a:endParaRPr kumimoji="0" lang="en-US"/>
          </a:p>
        </p:txBody>
      </p:sp>
      <p:sp>
        <p:nvSpPr>
          <p:cNvPr id="8" name="Szabadkézi sokszög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zabadkézi sokszög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Derékszögű háromszög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Egyenes összekötő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Sávnyíl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Sávnyíl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zabadkézi sokszög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zabadkézi sokszög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Derékszögű háromszög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5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Egyenes összekötő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ím helye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hu-HU"/>
              <a:t>Mintacím szerkesztése</a:t>
            </a:r>
            <a:endParaRPr kumimoji="0" lang="en-US"/>
          </a:p>
        </p:txBody>
      </p:sp>
      <p:sp>
        <p:nvSpPr>
          <p:cNvPr id="30" name="Szöveg helye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u-HU"/>
              <a:t>Mintaszöveg szerkesztése</a:t>
            </a:r>
          </a:p>
          <a:p>
            <a:pPr lvl="1" eaLnBrk="1" latinLnBrk="0" hangingPunct="1"/>
            <a:r>
              <a:rPr kumimoji="0" lang="hu-HU"/>
              <a:t>Második szint</a:t>
            </a:r>
          </a:p>
          <a:p>
            <a:pPr lvl="2" eaLnBrk="1" latinLnBrk="0" hangingPunct="1"/>
            <a:r>
              <a:rPr kumimoji="0" lang="hu-HU"/>
              <a:t>Harmadik szint</a:t>
            </a:r>
          </a:p>
          <a:p>
            <a:pPr lvl="3" eaLnBrk="1" latinLnBrk="0" hangingPunct="1"/>
            <a:r>
              <a:rPr kumimoji="0" lang="hu-HU"/>
              <a:t>Negyedik szint</a:t>
            </a:r>
          </a:p>
          <a:p>
            <a:pPr lvl="4" eaLnBrk="1" latinLnBrk="0" hangingPunct="1"/>
            <a:r>
              <a:rPr kumimoji="0" lang="hu-HU"/>
              <a:t>Ötödik szint</a:t>
            </a:r>
            <a:endParaRPr kumimoji="0" lang="en-US"/>
          </a:p>
        </p:txBody>
      </p:sp>
      <p:sp>
        <p:nvSpPr>
          <p:cNvPr id="10" name="Dátum helye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0DD05FFA-4383-4574-9830-A5FF25BE8406}" type="datetimeFigureOut">
              <a:rPr lang="hu-HU" smtClean="0"/>
              <a:t>2020.11.26.</a:t>
            </a:fld>
            <a:endParaRPr lang="hu-HU"/>
          </a:p>
        </p:txBody>
      </p:sp>
      <p:sp>
        <p:nvSpPr>
          <p:cNvPr id="22" name="Élőláb helye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hu-HU"/>
          </a:p>
        </p:txBody>
      </p:sp>
      <p:sp>
        <p:nvSpPr>
          <p:cNvPr id="18" name="Dia számának helye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74ECFDF-B4B8-4D79-9C23-DD008FAF0A0B}" type="slidenum">
              <a:rPr lang="hu-HU" smtClean="0"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664" r:id="rId12"/>
    <p:sldLayoutId id="2147483666" r:id="rId13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jp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2.jp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11560" y="3604587"/>
            <a:ext cx="3600400" cy="2697163"/>
          </a:xfrm>
        </p:spPr>
        <p:txBody>
          <a:bodyPr/>
          <a:lstStyle/>
          <a:p>
            <a:pPr marL="0" indent="0">
              <a:buNone/>
            </a:pPr>
            <a:endParaRPr lang="hu-HU" dirty="0">
              <a:latin typeface="Calibri" panose="020F0502020204030204" pitchFamily="34" charset="0"/>
            </a:endParaRPr>
          </a:p>
          <a:p>
            <a:endParaRPr lang="hu-HU" dirty="0">
              <a:latin typeface="Calibri" panose="020F0502020204030204" pitchFamily="34" charset="0"/>
            </a:endParaRPr>
          </a:p>
        </p:txBody>
      </p:sp>
      <p:sp>
        <p:nvSpPr>
          <p:cNvPr id="2" name="Szövegdoboz 1"/>
          <p:cNvSpPr txBox="1"/>
          <p:nvPr/>
        </p:nvSpPr>
        <p:spPr>
          <a:xfrm>
            <a:off x="605243" y="548680"/>
            <a:ext cx="806489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ct val="0"/>
              </a:spcBef>
            </a:pPr>
            <a:endParaRPr lang="hu-HU" sz="3600" b="1" dirty="0" smtClean="0">
              <a:solidFill>
                <a:srgbClr val="0070C0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Calibri" panose="020F0502020204030204" pitchFamily="34" charset="0"/>
              <a:ea typeface="+mj-ea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</a:pPr>
            <a:r>
              <a:rPr lang="hu-HU" sz="3600" b="1" dirty="0" smtClean="0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Times New Roman" panose="02020603050405020304" pitchFamily="18" charset="0"/>
              </a:rPr>
              <a:t>Demencia  a családban</a:t>
            </a:r>
            <a:r>
              <a:rPr lang="hu-HU" sz="3600" b="1" dirty="0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Times New Roman" panose="02020603050405020304" pitchFamily="18" charset="0"/>
              </a:rPr>
              <a:t>, a demenciával kapcsolatos intézkedések aktualitásai </a:t>
            </a:r>
          </a:p>
          <a:p>
            <a:pPr algn="ctr">
              <a:spcBef>
                <a:spcPct val="0"/>
              </a:spcBef>
            </a:pPr>
            <a:endParaRPr lang="hu-HU" sz="3600" b="1" dirty="0" smtClean="0">
              <a:solidFill>
                <a:srgbClr val="0070C0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Calibri" panose="020F0502020204030204" pitchFamily="34" charset="0"/>
              <a:ea typeface="+mj-ea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</a:pPr>
            <a:endParaRPr lang="hu-HU" sz="2800" b="1" dirty="0" smtClean="0">
              <a:solidFill>
                <a:srgbClr val="0070C0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Calibri" panose="020F0502020204030204" pitchFamily="34" charset="0"/>
              <a:ea typeface="+mj-ea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</a:pPr>
            <a:r>
              <a:rPr lang="hu-HU" sz="2400" b="1" dirty="0" smtClean="0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Times New Roman" panose="02020603050405020304" pitchFamily="18" charset="0"/>
              </a:rPr>
              <a:t>2020. </a:t>
            </a:r>
            <a:r>
              <a:rPr lang="hu-HU" sz="2400" b="1" dirty="0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Times New Roman" panose="02020603050405020304" pitchFamily="18" charset="0"/>
              </a:rPr>
              <a:t>n</a:t>
            </a:r>
            <a:r>
              <a:rPr lang="hu-HU" sz="2400" b="1" dirty="0" smtClean="0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Times New Roman" panose="02020603050405020304" pitchFamily="18" charset="0"/>
              </a:rPr>
              <a:t>ovember 26. </a:t>
            </a:r>
          </a:p>
          <a:p>
            <a:pPr algn="ctr">
              <a:spcBef>
                <a:spcPct val="0"/>
              </a:spcBef>
            </a:pPr>
            <a:endParaRPr lang="hu-HU" sz="2800" dirty="0">
              <a:solidFill>
                <a:srgbClr val="0070C0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Calibri" panose="020F0502020204030204" pitchFamily="34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5" name="Szövegdoboz 4"/>
          <p:cNvSpPr txBox="1"/>
          <p:nvPr/>
        </p:nvSpPr>
        <p:spPr>
          <a:xfrm>
            <a:off x="4650703" y="4362758"/>
            <a:ext cx="411523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hu-HU" dirty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pPr algn="ctr"/>
            <a:r>
              <a:rPr lang="hu-HU" b="1" dirty="0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Times New Roman" panose="02020603050405020304" pitchFamily="18" charset="0"/>
              </a:rPr>
              <a:t>Dr. </a:t>
            </a:r>
            <a:r>
              <a:rPr lang="hu-HU" b="1" dirty="0" smtClean="0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Times New Roman" panose="02020603050405020304" pitchFamily="18" charset="0"/>
              </a:rPr>
              <a:t>Beneda Attila</a:t>
            </a:r>
            <a:endParaRPr lang="hu-HU" b="1" dirty="0">
              <a:solidFill>
                <a:srgbClr val="0070C0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Calibri" panose="020F0502020204030204" pitchFamily="34" charset="0"/>
              <a:ea typeface="+mj-ea"/>
              <a:cs typeface="Times New Roman" panose="02020603050405020304" pitchFamily="18" charset="0"/>
            </a:endParaRPr>
          </a:p>
          <a:p>
            <a:pPr algn="ctr"/>
            <a:r>
              <a:rPr lang="hu-HU" i="1" dirty="0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Times New Roman" panose="02020603050405020304" pitchFamily="18" charset="0"/>
              </a:rPr>
              <a:t>  családpolitikáért felelős </a:t>
            </a:r>
            <a:r>
              <a:rPr lang="hu-HU" i="1" dirty="0" smtClean="0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Times New Roman" panose="02020603050405020304" pitchFamily="18" charset="0"/>
              </a:rPr>
              <a:t>helyettes államtitkár</a:t>
            </a:r>
            <a:endParaRPr lang="hu-HU" i="1" dirty="0">
              <a:solidFill>
                <a:srgbClr val="0070C0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Calibri" panose="020F0502020204030204" pitchFamily="34" charset="0"/>
              <a:ea typeface="+mj-ea"/>
              <a:cs typeface="Times New Roman" panose="02020603050405020304" pitchFamily="18" charset="0"/>
            </a:endParaRPr>
          </a:p>
          <a:p>
            <a:pPr algn="ctr"/>
            <a:endParaRPr lang="hu-HU" sz="1200" i="1" dirty="0">
              <a:solidFill>
                <a:srgbClr val="0070C0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Calibri" panose="020F0502020204030204" pitchFamily="34" charset="0"/>
              <a:ea typeface="+mj-ea"/>
              <a:cs typeface="Times New Roman" panose="02020603050405020304" pitchFamily="18" charset="0"/>
            </a:endParaRPr>
          </a:p>
          <a:p>
            <a:pPr algn="ctr"/>
            <a:r>
              <a:rPr lang="hu-HU" dirty="0" smtClean="0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Times New Roman" panose="02020603050405020304" pitchFamily="18" charset="0"/>
              </a:rPr>
              <a:t>Miniszterelnökség</a:t>
            </a:r>
          </a:p>
          <a:p>
            <a:pPr algn="ctr"/>
            <a:r>
              <a:rPr lang="hu-HU" dirty="0" smtClean="0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Times New Roman" panose="02020603050405020304" pitchFamily="18" charset="0"/>
              </a:rPr>
              <a:t>Családokért felelős Tárca Nélküli Miniszter</a:t>
            </a:r>
            <a:endParaRPr lang="hu-HU" dirty="0">
              <a:latin typeface="Calibri" panose="020F0502020204030204" pitchFamily="34" charset="0"/>
            </a:endParaRPr>
          </a:p>
        </p:txBody>
      </p:sp>
      <p:pic>
        <p:nvPicPr>
          <p:cNvPr id="7" name="Kép 6" descr="cid:image004.jpg@01D42D52.68937750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3856" y="3973102"/>
            <a:ext cx="342900" cy="60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8" descr="Kapcsolódó ké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5" y="3982328"/>
            <a:ext cx="2626391" cy="17509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6608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rtalom hely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15461760"/>
              </p:ext>
            </p:extLst>
          </p:nvPr>
        </p:nvGraphicFramePr>
        <p:xfrm>
          <a:off x="457200" y="1196752"/>
          <a:ext cx="8352928" cy="47525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ím 2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06090"/>
          </a:xfrm>
        </p:spPr>
        <p:txBody>
          <a:bodyPr>
            <a:normAutofit/>
          </a:bodyPr>
          <a:lstStyle/>
          <a:p>
            <a:pPr algn="ctr"/>
            <a:r>
              <a:rPr lang="hu-HU" sz="3200" dirty="0">
                <a:solidFill>
                  <a:srgbClr val="0070C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A Demencia Akcióterv célja</a:t>
            </a:r>
          </a:p>
        </p:txBody>
      </p:sp>
      <p:pic>
        <p:nvPicPr>
          <p:cNvPr id="5" name="Tartalom helye 3" descr="cid:image004.jpg@01D42D52.68937750"/>
          <p:cNvPicPr>
            <a:picLocks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7250" y="5769963"/>
            <a:ext cx="419100" cy="7524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56527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789106" y="980728"/>
            <a:ext cx="7848872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2600" b="1" dirty="0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Times New Roman" panose="02020603050405020304" pitchFamily="18" charset="0"/>
              </a:rPr>
              <a:t>Szakterületek közötti egyeztetés</a:t>
            </a:r>
          </a:p>
          <a:p>
            <a:pPr algn="ctr"/>
            <a:endParaRPr lang="hu-HU" sz="1400" b="1" dirty="0" smtClean="0">
              <a:solidFill>
                <a:srgbClr val="0070C0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hu-HU" sz="1400" b="1" dirty="0" smtClean="0">
              <a:solidFill>
                <a:srgbClr val="0070C0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hu-HU" sz="2400" b="1" dirty="0" smtClean="0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cs typeface="Times New Roman" panose="02020603050405020304" pitchFamily="18" charset="0"/>
              </a:rPr>
              <a:t>A </a:t>
            </a:r>
            <a:r>
              <a:rPr lang="hu-HU" sz="2400" b="1" dirty="0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cs typeface="Times New Roman" panose="02020603050405020304" pitchFamily="18" charset="0"/>
              </a:rPr>
              <a:t>Demencia Akcióterv előkészítése során </a:t>
            </a:r>
            <a:r>
              <a:rPr lang="hu-HU" sz="2400" b="1" dirty="0" smtClean="0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cs typeface="Times New Roman" panose="02020603050405020304" pitchFamily="18" charset="0"/>
              </a:rPr>
              <a:t>meghatároztuk </a:t>
            </a:r>
            <a:r>
              <a:rPr lang="hu-HU" sz="2400" b="1" dirty="0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cs typeface="Times New Roman" panose="02020603050405020304" pitchFamily="18" charset="0"/>
              </a:rPr>
              <a:t>azokat a legfontosabb feladatokat, a felelősöket és a határidőket, amelyek a jelenlegi helyzet javítását </a:t>
            </a:r>
            <a:r>
              <a:rPr lang="hu-HU" sz="2400" b="1" dirty="0" smtClean="0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cs typeface="Times New Roman" panose="02020603050405020304" pitchFamily="18" charset="0"/>
              </a:rPr>
              <a:t>célozzák</a:t>
            </a:r>
          </a:p>
          <a:p>
            <a:pPr algn="ctr"/>
            <a:endParaRPr lang="hu-HU" sz="2400" b="1" dirty="0">
              <a:solidFill>
                <a:srgbClr val="0070C0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hu-HU" sz="2400" b="1" dirty="0" smtClean="0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cs typeface="Times New Roman" panose="02020603050405020304" pitchFamily="18" charset="0"/>
              </a:rPr>
              <a:t>A munkát a </a:t>
            </a:r>
            <a:r>
              <a:rPr lang="hu-HU" sz="2400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cs typeface="Times New Roman" panose="02020603050405020304" pitchFamily="18" charset="0"/>
              </a:rPr>
              <a:t>Családokért Felelős Tárca Nélküli Miniszter </a:t>
            </a:r>
            <a:r>
              <a:rPr lang="hu-HU" sz="2400" b="1" dirty="0" smtClean="0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cs typeface="Times New Roman" panose="02020603050405020304" pitchFamily="18" charset="0"/>
              </a:rPr>
              <a:t>munkatársaiként folytatjuk, továbbra is szoros együttműködésben az Emberi Erőforrások Minisztériuma</a:t>
            </a:r>
          </a:p>
          <a:p>
            <a:pPr algn="ctr"/>
            <a:r>
              <a:rPr lang="hu-HU" sz="2400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cs typeface="Times New Roman" panose="02020603050405020304" pitchFamily="18" charset="0"/>
              </a:rPr>
              <a:t>Egészségügyért felelős Államtitkárságával</a:t>
            </a:r>
          </a:p>
          <a:p>
            <a:pPr algn="ctr"/>
            <a:r>
              <a:rPr lang="hu-HU" sz="2400" b="1" dirty="0" smtClean="0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cs typeface="Times New Roman" panose="02020603050405020304" pitchFamily="18" charset="0"/>
              </a:rPr>
              <a:t>És </a:t>
            </a:r>
            <a:r>
              <a:rPr lang="hu-HU" sz="2400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cs typeface="Times New Roman" panose="02020603050405020304" pitchFamily="18" charset="0"/>
              </a:rPr>
              <a:t>Szociális Ügyekért Felelős Államtitkárságával</a:t>
            </a:r>
            <a:endParaRPr lang="hu-HU" sz="2400" b="1" dirty="0">
              <a:solidFill>
                <a:schemeClr val="bg2">
                  <a:lumMod val="50000"/>
                </a:schemeClr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hu-HU" sz="2200" b="1" dirty="0" smtClean="0">
              <a:solidFill>
                <a:srgbClr val="0070C0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Calibri" panose="020F0502020204030204" pitchFamily="34" charset="0"/>
              <a:ea typeface="+mj-ea"/>
              <a:cs typeface="Times New Roman" panose="02020603050405020304" pitchFamily="18" charset="0"/>
            </a:endParaRPr>
          </a:p>
        </p:txBody>
      </p:sp>
      <p:pic>
        <p:nvPicPr>
          <p:cNvPr id="5" name="Tartalom helye 3" descr="cid:image004.jpg@01D42D52.68937750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5797" y="5733256"/>
            <a:ext cx="419100" cy="7524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967946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artalom helye 3" descr="cid:image004.jpg@01D42D52.68937750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5797" y="5733256"/>
            <a:ext cx="419100" cy="752475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613371" y="1134691"/>
            <a:ext cx="8107542" cy="5400600"/>
          </a:xfrm>
        </p:spPr>
        <p:txBody>
          <a:bodyPr>
            <a:normAutofit fontScale="92500" lnSpcReduction="10000"/>
          </a:bodyPr>
          <a:lstStyle/>
          <a:p>
            <a:pPr marL="109728" indent="0">
              <a:buNone/>
            </a:pPr>
            <a:r>
              <a:rPr lang="hu-HU" sz="2800" b="1" dirty="0" smtClean="0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cs typeface="Times New Roman" panose="02020603050405020304" pitchFamily="18" charset="0"/>
              </a:rPr>
              <a:t>Vezetője: Dr</a:t>
            </a:r>
            <a:r>
              <a:rPr lang="hu-HU" sz="2800" b="1" dirty="0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hu-HU" sz="2800" b="1" dirty="0" err="1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cs typeface="Times New Roman" panose="02020603050405020304" pitchFamily="18" charset="0"/>
              </a:rPr>
              <a:t>Radnayné</a:t>
            </a:r>
            <a:r>
              <a:rPr lang="hu-HU" sz="2800" b="1" dirty="0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cs typeface="Times New Roman" panose="02020603050405020304" pitchFamily="18" charset="0"/>
              </a:rPr>
              <a:t> Dr. Egervári Ágnes neurológus, idősügyi szakértő </a:t>
            </a:r>
            <a:r>
              <a:rPr lang="hu-HU" sz="2800" b="1" dirty="0" smtClean="0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cs typeface="Times New Roman" panose="02020603050405020304" pitchFamily="18" charset="0"/>
              </a:rPr>
              <a:t>asszony</a:t>
            </a:r>
          </a:p>
          <a:p>
            <a:pPr marL="109728" indent="0">
              <a:buNone/>
            </a:pPr>
            <a:endParaRPr lang="hu-HU" sz="2800" b="1" dirty="0">
              <a:solidFill>
                <a:srgbClr val="0070C0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r>
              <a:rPr lang="hu-HU" sz="2800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cs typeface="Times New Roman" panose="02020603050405020304" pitchFamily="18" charset="0"/>
              </a:rPr>
              <a:t>A </a:t>
            </a:r>
            <a:r>
              <a:rPr lang="hu-HU" sz="2800" b="1" dirty="0" err="1" smtClean="0">
                <a:solidFill>
                  <a:schemeClr val="bg2">
                    <a:lumMod val="50000"/>
                  </a:schemeClr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cs typeface="Times New Roman" panose="02020603050405020304" pitchFamily="18" charset="0"/>
              </a:rPr>
              <a:t>Demencia</a:t>
            </a:r>
            <a:r>
              <a:rPr lang="hu-HU" sz="2800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cs typeface="Times New Roman" panose="02020603050405020304" pitchFamily="18" charset="0"/>
              </a:rPr>
              <a:t> Akciótervet társadalmi egyeztetésre bocsátottuk:</a:t>
            </a:r>
            <a:endParaRPr lang="hu-HU" sz="2800" b="1" dirty="0">
              <a:solidFill>
                <a:schemeClr val="bg2">
                  <a:lumMod val="50000"/>
                </a:schemeClr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r>
              <a:rPr lang="hu-HU" sz="2800" b="1" dirty="0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sz="2800" b="1" dirty="0" smtClean="0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cs typeface="Times New Roman" panose="02020603050405020304" pitchFamily="18" charset="0"/>
              </a:rPr>
              <a:t> 84 </a:t>
            </a:r>
            <a:r>
              <a:rPr lang="hu-HU" sz="2800" b="1" dirty="0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cs typeface="Times New Roman" panose="02020603050405020304" pitchFamily="18" charset="0"/>
              </a:rPr>
              <a:t>címre küldtük el a tervezetet, </a:t>
            </a:r>
            <a:r>
              <a:rPr lang="hu-HU" sz="2800" b="1" dirty="0" smtClean="0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cs typeface="Times New Roman" panose="02020603050405020304" pitchFamily="18" charset="0"/>
              </a:rPr>
              <a:t>köztük</a:t>
            </a:r>
          </a:p>
          <a:p>
            <a:pPr lvl="1"/>
            <a:r>
              <a:rPr lang="hu-HU" sz="2400" b="1" dirty="0" smtClean="0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cs typeface="Times New Roman" panose="02020603050405020304" pitchFamily="18" charset="0"/>
              </a:rPr>
              <a:t>az </a:t>
            </a:r>
            <a:r>
              <a:rPr lang="hu-HU" sz="2400" b="1" dirty="0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cs typeface="Times New Roman" panose="02020603050405020304" pitchFamily="18" charset="0"/>
              </a:rPr>
              <a:t>Idősek Tanácsa </a:t>
            </a:r>
            <a:r>
              <a:rPr lang="hu-HU" sz="2400" b="1" dirty="0" smtClean="0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cs typeface="Times New Roman" panose="02020603050405020304" pitchFamily="18" charset="0"/>
              </a:rPr>
              <a:t>tagjai, </a:t>
            </a:r>
            <a:endParaRPr lang="hu-HU" sz="2400" b="1" dirty="0">
              <a:solidFill>
                <a:srgbClr val="0070C0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lvl="1"/>
            <a:r>
              <a:rPr lang="hu-HU" sz="2400" b="1" dirty="0" smtClean="0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cs typeface="Times New Roman" panose="02020603050405020304" pitchFamily="18" charset="0"/>
              </a:rPr>
              <a:t>a </a:t>
            </a:r>
            <a:r>
              <a:rPr lang="hu-HU" sz="2400" b="1" dirty="0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cs typeface="Times New Roman" panose="02020603050405020304" pitchFamily="18" charset="0"/>
              </a:rPr>
              <a:t>szociális módszertani </a:t>
            </a:r>
            <a:r>
              <a:rPr lang="hu-HU" sz="2400" b="1" dirty="0" smtClean="0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cs typeface="Times New Roman" panose="02020603050405020304" pitchFamily="18" charset="0"/>
              </a:rPr>
              <a:t>központok, </a:t>
            </a:r>
            <a:endParaRPr lang="hu-HU" sz="2400" b="1" dirty="0">
              <a:solidFill>
                <a:srgbClr val="0070C0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lvl="1"/>
            <a:r>
              <a:rPr lang="hu-HU" sz="2400" b="1" dirty="0" smtClean="0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cs typeface="Times New Roman" panose="02020603050405020304" pitchFamily="18" charset="0"/>
              </a:rPr>
              <a:t>a </a:t>
            </a:r>
            <a:r>
              <a:rPr lang="hu-HU" sz="2400" b="1" dirty="0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cs typeface="Times New Roman" panose="02020603050405020304" pitchFamily="18" charset="0"/>
              </a:rPr>
              <a:t>szakmai kollégiumok </a:t>
            </a:r>
            <a:r>
              <a:rPr lang="hu-HU" sz="2400" b="1" dirty="0" smtClean="0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cs typeface="Times New Roman" panose="02020603050405020304" pitchFamily="18" charset="0"/>
              </a:rPr>
              <a:t>vezetői, </a:t>
            </a:r>
            <a:endParaRPr lang="hu-HU" sz="2400" b="1" dirty="0">
              <a:solidFill>
                <a:srgbClr val="0070C0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lvl="1"/>
            <a:r>
              <a:rPr lang="hu-HU" sz="2400" b="1" dirty="0" smtClean="0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cs typeface="Times New Roman" panose="02020603050405020304" pitchFamily="18" charset="0"/>
              </a:rPr>
              <a:t>egyetemek</a:t>
            </a:r>
            <a:r>
              <a:rPr lang="hu-HU" sz="2400" b="1" dirty="0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cs typeface="Times New Roman" panose="02020603050405020304" pitchFamily="18" charset="0"/>
              </a:rPr>
              <a:t>, klinikák, kutatási központok </a:t>
            </a:r>
            <a:r>
              <a:rPr lang="hu-HU" sz="2400" b="1" dirty="0" smtClean="0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cs typeface="Times New Roman" panose="02020603050405020304" pitchFamily="18" charset="0"/>
              </a:rPr>
              <a:t>vezetői, </a:t>
            </a:r>
            <a:endParaRPr lang="hu-HU" sz="2400" b="1" dirty="0">
              <a:solidFill>
                <a:srgbClr val="0070C0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lvl="1"/>
            <a:r>
              <a:rPr lang="hu-HU" sz="2400" b="1" dirty="0" smtClean="0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cs typeface="Times New Roman" panose="02020603050405020304" pitchFamily="18" charset="0"/>
              </a:rPr>
              <a:t>az </a:t>
            </a:r>
            <a:r>
              <a:rPr lang="hu-HU" sz="2400" b="1" dirty="0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cs typeface="Times New Roman" panose="02020603050405020304" pitchFamily="18" charset="0"/>
              </a:rPr>
              <a:t>Alzheimer Cafék </a:t>
            </a:r>
            <a:r>
              <a:rPr lang="hu-HU" sz="2400" b="1" dirty="0" smtClean="0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cs typeface="Times New Roman" panose="02020603050405020304" pitchFamily="18" charset="0"/>
              </a:rPr>
              <a:t>szervezői, </a:t>
            </a:r>
            <a:endParaRPr lang="hu-HU" sz="2400" b="1" dirty="0">
              <a:solidFill>
                <a:srgbClr val="0070C0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lvl="1"/>
            <a:r>
              <a:rPr lang="hu-HU" sz="2400" b="1" dirty="0" smtClean="0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cs typeface="Times New Roman" panose="02020603050405020304" pitchFamily="18" charset="0"/>
              </a:rPr>
              <a:t>más</a:t>
            </a:r>
            <a:r>
              <a:rPr lang="hu-HU" sz="2400" b="1" dirty="0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cs typeface="Times New Roman" panose="02020603050405020304" pitchFamily="18" charset="0"/>
              </a:rPr>
              <a:t>, a témában elismert </a:t>
            </a:r>
            <a:r>
              <a:rPr lang="hu-HU" sz="2400" b="1" dirty="0" smtClean="0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cs typeface="Times New Roman" panose="02020603050405020304" pitchFamily="18" charset="0"/>
              </a:rPr>
              <a:t>szakértők részére</a:t>
            </a:r>
            <a:endParaRPr lang="hu-HU" sz="2400" b="1" dirty="0">
              <a:solidFill>
                <a:srgbClr val="0070C0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r>
              <a:rPr lang="hu-HU" sz="2800" b="1" dirty="0" smtClean="0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cs typeface="Times New Roman" panose="02020603050405020304" pitchFamily="18" charset="0"/>
              </a:rPr>
              <a:t>  35 válasz, javaslat </a:t>
            </a:r>
            <a:r>
              <a:rPr lang="hu-HU" sz="2800" b="1" dirty="0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cs typeface="Times New Roman" panose="02020603050405020304" pitchFamily="18" charset="0"/>
              </a:rPr>
              <a:t>érkezett </a:t>
            </a:r>
            <a:r>
              <a:rPr lang="hu-HU" sz="2800" b="1" dirty="0" smtClean="0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cs typeface="Times New Roman" panose="02020603050405020304" pitchFamily="18" charset="0"/>
              </a:rPr>
              <a:t>be.</a:t>
            </a:r>
          </a:p>
          <a:p>
            <a:pPr marL="109728" indent="0" algn="ctr">
              <a:buNone/>
            </a:pPr>
            <a:r>
              <a:rPr lang="hu-HU" sz="2800" b="1" dirty="0" smtClean="0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cs typeface="Times New Roman" panose="02020603050405020304" pitchFamily="18" charset="0"/>
              </a:rPr>
              <a:t>        A </a:t>
            </a:r>
            <a:r>
              <a:rPr lang="hu-HU" sz="2800" b="1" dirty="0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cs typeface="Times New Roman" panose="02020603050405020304" pitchFamily="18" charset="0"/>
              </a:rPr>
              <a:t>vélemények </a:t>
            </a:r>
            <a:r>
              <a:rPr lang="hu-HU" sz="2800" b="1" dirty="0" smtClean="0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cs typeface="Times New Roman" panose="02020603050405020304" pitchFamily="18" charset="0"/>
              </a:rPr>
              <a:t>értékelése és </a:t>
            </a:r>
            <a:r>
              <a:rPr lang="hu-HU" sz="2800" b="1" dirty="0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cs typeface="Times New Roman" panose="02020603050405020304" pitchFamily="18" charset="0"/>
              </a:rPr>
              <a:t>beépítése </a:t>
            </a:r>
            <a:r>
              <a:rPr lang="hu-HU" sz="2800" b="1" dirty="0" smtClean="0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cs typeface="Times New Roman" panose="02020603050405020304" pitchFamily="18" charset="0"/>
              </a:rPr>
              <a:t>történik</a:t>
            </a:r>
            <a:r>
              <a:rPr lang="hu-HU" sz="2800" b="1" dirty="0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hu-HU" dirty="0"/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>
          <a:xfrm>
            <a:off x="491313" y="404664"/>
            <a:ext cx="8229600" cy="562074"/>
          </a:xfrm>
        </p:spPr>
        <p:txBody>
          <a:bodyPr>
            <a:normAutofit/>
          </a:bodyPr>
          <a:lstStyle/>
          <a:p>
            <a:pPr algn="ctr"/>
            <a:r>
              <a:rPr lang="hu-HU" sz="2900" dirty="0">
                <a:solidFill>
                  <a:srgbClr val="0070C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TÁRSADALMI </a:t>
            </a:r>
            <a:r>
              <a:rPr lang="hu-HU" sz="2900" dirty="0" smtClean="0">
                <a:solidFill>
                  <a:srgbClr val="0070C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EGYEZTETÉS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0257178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ím 4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211144" cy="652934"/>
          </a:xfrm>
        </p:spPr>
        <p:txBody>
          <a:bodyPr>
            <a:normAutofit fontScale="90000"/>
          </a:bodyPr>
          <a:lstStyle/>
          <a:p>
            <a:pPr algn="ctr"/>
            <a:r>
              <a:rPr lang="hu-HU" sz="3600" dirty="0" smtClean="0">
                <a:solidFill>
                  <a:srgbClr val="0070C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A Demencia</a:t>
            </a:r>
            <a:r>
              <a:rPr lang="hu-HU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hu-HU" sz="3600" dirty="0" smtClean="0">
                <a:solidFill>
                  <a:srgbClr val="0070C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Akcióterv irányai</a:t>
            </a:r>
            <a:endParaRPr lang="hu-HU" sz="3600" dirty="0">
              <a:solidFill>
                <a:srgbClr val="0070C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Tartalom helye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1430621"/>
              </p:ext>
            </p:extLst>
          </p:nvPr>
        </p:nvGraphicFramePr>
        <p:xfrm>
          <a:off x="1979712" y="1628800"/>
          <a:ext cx="5410944" cy="40653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8" name="Szövegdoboz 17"/>
          <p:cNvSpPr txBox="1"/>
          <p:nvPr/>
        </p:nvSpPr>
        <p:spPr>
          <a:xfrm>
            <a:off x="6666373" y="875420"/>
            <a:ext cx="1800200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300" dirty="0" smtClean="0">
                <a:solidFill>
                  <a:srgbClr val="0070C0"/>
                </a:solidFill>
              </a:rPr>
              <a:t>Generációk közötti együttműködés erősítése</a:t>
            </a:r>
            <a:endParaRPr lang="hu-HU" sz="1300" dirty="0">
              <a:solidFill>
                <a:srgbClr val="0070C0"/>
              </a:solidFill>
            </a:endParaRPr>
          </a:p>
        </p:txBody>
      </p:sp>
      <p:sp>
        <p:nvSpPr>
          <p:cNvPr id="19" name="Szövegdoboz 18"/>
          <p:cNvSpPr txBox="1"/>
          <p:nvPr/>
        </p:nvSpPr>
        <p:spPr>
          <a:xfrm>
            <a:off x="479008" y="2448664"/>
            <a:ext cx="1800200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300" dirty="0" smtClean="0">
                <a:solidFill>
                  <a:srgbClr val="0070C0"/>
                </a:solidFill>
              </a:rPr>
              <a:t>Egészségtudatos, aktív idősödés támogatása</a:t>
            </a:r>
            <a:endParaRPr lang="hu-HU" sz="1300" dirty="0">
              <a:solidFill>
                <a:srgbClr val="0070C0"/>
              </a:solidFill>
            </a:endParaRPr>
          </a:p>
        </p:txBody>
      </p:sp>
      <p:sp>
        <p:nvSpPr>
          <p:cNvPr id="20" name="Szövegdoboz 19"/>
          <p:cNvSpPr txBox="1"/>
          <p:nvPr/>
        </p:nvSpPr>
        <p:spPr>
          <a:xfrm>
            <a:off x="143508" y="4156643"/>
            <a:ext cx="219624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300" dirty="0" smtClean="0">
                <a:solidFill>
                  <a:srgbClr val="0070C0"/>
                </a:solidFill>
              </a:rPr>
              <a:t>Tájékoztatás, információs kiadványok</a:t>
            </a:r>
            <a:endParaRPr lang="hu-HU" sz="1300" dirty="0">
              <a:solidFill>
                <a:srgbClr val="0070C0"/>
              </a:solidFill>
            </a:endParaRPr>
          </a:p>
        </p:txBody>
      </p:sp>
      <p:sp>
        <p:nvSpPr>
          <p:cNvPr id="21" name="Szövegdoboz 20"/>
          <p:cNvSpPr txBox="1"/>
          <p:nvPr/>
        </p:nvSpPr>
        <p:spPr>
          <a:xfrm>
            <a:off x="1259632" y="5282623"/>
            <a:ext cx="201622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300" dirty="0" err="1" smtClean="0">
                <a:solidFill>
                  <a:srgbClr val="0070C0"/>
                </a:solidFill>
              </a:rPr>
              <a:t>Orvosszakmai</a:t>
            </a:r>
            <a:r>
              <a:rPr lang="hu-HU" sz="1300" dirty="0" smtClean="0">
                <a:solidFill>
                  <a:srgbClr val="0070C0"/>
                </a:solidFill>
              </a:rPr>
              <a:t> irányelvek kidolgozása</a:t>
            </a:r>
            <a:endParaRPr lang="hu-HU" sz="1300" dirty="0">
              <a:solidFill>
                <a:srgbClr val="0070C0"/>
              </a:solidFill>
            </a:endParaRPr>
          </a:p>
        </p:txBody>
      </p:sp>
      <p:sp>
        <p:nvSpPr>
          <p:cNvPr id="22" name="Szövegdoboz 21"/>
          <p:cNvSpPr txBox="1"/>
          <p:nvPr/>
        </p:nvSpPr>
        <p:spPr>
          <a:xfrm>
            <a:off x="395536" y="921310"/>
            <a:ext cx="268750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300" dirty="0" smtClean="0">
                <a:solidFill>
                  <a:srgbClr val="0070C0"/>
                </a:solidFill>
              </a:rPr>
              <a:t>Szakmai ajánlások kidolgozása az idősek otthonai számára</a:t>
            </a:r>
            <a:endParaRPr lang="hu-HU" sz="1300" dirty="0">
              <a:solidFill>
                <a:srgbClr val="0070C0"/>
              </a:solidFill>
            </a:endParaRPr>
          </a:p>
        </p:txBody>
      </p:sp>
      <p:sp>
        <p:nvSpPr>
          <p:cNvPr id="23" name="Szövegdoboz 22"/>
          <p:cNvSpPr txBox="1"/>
          <p:nvPr/>
        </p:nvSpPr>
        <p:spPr>
          <a:xfrm>
            <a:off x="5851039" y="1698408"/>
            <a:ext cx="235060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300" dirty="0" smtClean="0">
                <a:solidFill>
                  <a:srgbClr val="0070C0"/>
                </a:solidFill>
              </a:rPr>
              <a:t>Rendszeres egészségügyi szűrések működtetése</a:t>
            </a:r>
            <a:endParaRPr lang="hu-HU" sz="1300" dirty="0">
              <a:solidFill>
                <a:srgbClr val="0070C0"/>
              </a:solidFill>
            </a:endParaRPr>
          </a:p>
        </p:txBody>
      </p:sp>
      <p:sp>
        <p:nvSpPr>
          <p:cNvPr id="24" name="Szövegdoboz 23"/>
          <p:cNvSpPr txBox="1"/>
          <p:nvPr/>
        </p:nvSpPr>
        <p:spPr>
          <a:xfrm>
            <a:off x="7022312" y="2562482"/>
            <a:ext cx="18002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300" dirty="0" smtClean="0">
                <a:solidFill>
                  <a:srgbClr val="0070C0"/>
                </a:solidFill>
              </a:rPr>
              <a:t>Szakmai képzések és továbbképzések</a:t>
            </a:r>
            <a:endParaRPr lang="hu-HU" sz="1300" dirty="0">
              <a:solidFill>
                <a:srgbClr val="0070C0"/>
              </a:solidFill>
            </a:endParaRPr>
          </a:p>
        </p:txBody>
      </p:sp>
      <p:sp>
        <p:nvSpPr>
          <p:cNvPr id="25" name="Szövegdoboz 24"/>
          <p:cNvSpPr txBox="1"/>
          <p:nvPr/>
        </p:nvSpPr>
        <p:spPr>
          <a:xfrm>
            <a:off x="7026341" y="4077072"/>
            <a:ext cx="18002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300" dirty="0" smtClean="0">
                <a:solidFill>
                  <a:srgbClr val="0070C0"/>
                </a:solidFill>
              </a:rPr>
              <a:t>A szolgáltatásokhoz való hozzáférés javítása</a:t>
            </a:r>
            <a:endParaRPr lang="hu-HU" sz="1300" dirty="0">
              <a:solidFill>
                <a:srgbClr val="0070C0"/>
              </a:solidFill>
            </a:endParaRPr>
          </a:p>
        </p:txBody>
      </p:sp>
      <p:sp>
        <p:nvSpPr>
          <p:cNvPr id="26" name="Szövegdoboz 25"/>
          <p:cNvSpPr txBox="1"/>
          <p:nvPr/>
        </p:nvSpPr>
        <p:spPr>
          <a:xfrm>
            <a:off x="6131824" y="5201671"/>
            <a:ext cx="18002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300" dirty="0" smtClean="0">
                <a:solidFill>
                  <a:srgbClr val="0070C0"/>
                </a:solidFill>
              </a:rPr>
              <a:t>Tanácsadói hálózat kialakítása</a:t>
            </a:r>
            <a:endParaRPr lang="hu-HU" sz="1300" dirty="0">
              <a:solidFill>
                <a:srgbClr val="0070C0"/>
              </a:solidFill>
            </a:endParaRPr>
          </a:p>
        </p:txBody>
      </p:sp>
      <p:sp>
        <p:nvSpPr>
          <p:cNvPr id="27" name="Szövegdoboz 26"/>
          <p:cNvSpPr txBox="1"/>
          <p:nvPr/>
        </p:nvSpPr>
        <p:spPr>
          <a:xfrm>
            <a:off x="4932040" y="5881770"/>
            <a:ext cx="225439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300" dirty="0" smtClean="0">
                <a:solidFill>
                  <a:srgbClr val="0070C0"/>
                </a:solidFill>
              </a:rPr>
              <a:t>Alzheimer Cafék országos elterjesztése</a:t>
            </a:r>
            <a:endParaRPr lang="hu-HU" sz="1300" dirty="0">
              <a:solidFill>
                <a:srgbClr val="0070C0"/>
              </a:solidFill>
            </a:endParaRPr>
          </a:p>
        </p:txBody>
      </p:sp>
      <p:sp>
        <p:nvSpPr>
          <p:cNvPr id="31" name="Szövegdoboz 30"/>
          <p:cNvSpPr txBox="1"/>
          <p:nvPr/>
        </p:nvSpPr>
        <p:spPr>
          <a:xfrm>
            <a:off x="1782192" y="1698408"/>
            <a:ext cx="1800200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300" dirty="0" smtClean="0">
                <a:solidFill>
                  <a:srgbClr val="0070C0"/>
                </a:solidFill>
              </a:rPr>
              <a:t>A szolgáltatások tartalmának fejlesztése</a:t>
            </a:r>
            <a:endParaRPr lang="hu-HU" sz="1300" dirty="0">
              <a:solidFill>
                <a:srgbClr val="0070C0"/>
              </a:solidFill>
            </a:endParaRPr>
          </a:p>
        </p:txBody>
      </p:sp>
      <p:pic>
        <p:nvPicPr>
          <p:cNvPr id="15" name="Tartalom helye 3" descr="cid:image004.jpg@01D42D52.68937750"/>
          <p:cNvPicPr>
            <a:picLocks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5797" y="5733256"/>
            <a:ext cx="419100" cy="7524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351657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sz="half" idx="4294967295"/>
          </p:nvPr>
        </p:nvSpPr>
        <p:spPr>
          <a:xfrm>
            <a:off x="601563" y="1343582"/>
            <a:ext cx="8002587" cy="132685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hu-HU" sz="6000" b="1" dirty="0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Times New Roman" panose="02020603050405020304" pitchFamily="18" charset="0"/>
              </a:rPr>
              <a:t>Köszönöm a figyelmet!</a:t>
            </a:r>
          </a:p>
        </p:txBody>
      </p:sp>
      <p:pic>
        <p:nvPicPr>
          <p:cNvPr id="3" name="Tartalom helye 3" descr="cid:image004.jpg@01D42D52.68937750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5797" y="5733256"/>
            <a:ext cx="419100" cy="752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8" name="Picture 4" descr="Idősek köszöntés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5675" y="2670435"/>
            <a:ext cx="5832648" cy="308503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903278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artalom helye 3" descr="cid:image004.jpg@01D42D52.68937750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5797" y="5733256"/>
            <a:ext cx="419100" cy="75247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églalap 4"/>
          <p:cNvSpPr/>
          <p:nvPr/>
        </p:nvSpPr>
        <p:spPr>
          <a:xfrm>
            <a:off x="719572" y="908720"/>
            <a:ext cx="7560840" cy="49244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2800" b="1" dirty="0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Times New Roman" panose="02020603050405020304" pitchFamily="18" charset="0"/>
              </a:rPr>
              <a:t>A demencia nem kizárólag az egészségügyi és szociális szakpolitikát érinti, hanem elemi módon tartozik a családpolitika felelősségi körébe is</a:t>
            </a:r>
          </a:p>
          <a:p>
            <a:pPr algn="ctr"/>
            <a:endParaRPr lang="hu-HU" dirty="0" smtClean="0"/>
          </a:p>
          <a:p>
            <a:pPr algn="ctr"/>
            <a:endParaRPr lang="hu-HU" dirty="0"/>
          </a:p>
          <a:p>
            <a:pPr algn="ctr"/>
            <a:endParaRPr lang="hu-HU" dirty="0" smtClean="0"/>
          </a:p>
          <a:p>
            <a:pPr algn="ctr"/>
            <a:endParaRPr lang="hu-HU" dirty="0"/>
          </a:p>
          <a:p>
            <a:pPr algn="ctr"/>
            <a:endParaRPr lang="hu-HU" sz="2400" dirty="0" smtClean="0"/>
          </a:p>
          <a:p>
            <a:pPr algn="ctr"/>
            <a:endParaRPr lang="hu-HU" sz="2400" dirty="0"/>
          </a:p>
          <a:p>
            <a:pPr algn="ctr"/>
            <a:endParaRPr lang="hu-HU" dirty="0" smtClean="0">
              <a:latin typeface="Calibri" panose="020F0502020204030204" pitchFamily="34" charset="0"/>
            </a:endParaRPr>
          </a:p>
          <a:p>
            <a:pPr algn="ctr"/>
            <a:r>
              <a:rPr lang="hu-HU" sz="2800" b="1" dirty="0" smtClean="0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Times New Roman" panose="02020603050405020304" pitchFamily="18" charset="0"/>
              </a:rPr>
              <a:t>2017-ben </a:t>
            </a:r>
            <a:r>
              <a:rPr lang="hu-HU" sz="2800" b="1" dirty="0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Times New Roman" panose="02020603050405020304" pitchFamily="18" charset="0"/>
              </a:rPr>
              <a:t>elindult a Nemzeti Demencia Akcióterv kidolgozásának folyamata a három érintett ágazat közreműködésével</a:t>
            </a:r>
          </a:p>
        </p:txBody>
      </p:sp>
      <p:sp>
        <p:nvSpPr>
          <p:cNvPr id="6" name="Lefelé nyíl 5"/>
          <p:cNvSpPr/>
          <p:nvPr/>
        </p:nvSpPr>
        <p:spPr>
          <a:xfrm>
            <a:off x="4358501" y="2564904"/>
            <a:ext cx="501531" cy="129614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88354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artalom helye 3" descr="cid:image004.jpg@01D42D52.68937750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5797" y="5733256"/>
            <a:ext cx="419100" cy="75247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églalap 4"/>
          <p:cNvSpPr/>
          <p:nvPr/>
        </p:nvSpPr>
        <p:spPr>
          <a:xfrm>
            <a:off x="989602" y="188640"/>
            <a:ext cx="702078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2800" b="1" dirty="0" smtClean="0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Times New Roman" panose="02020603050405020304" pitchFamily="18" charset="0"/>
              </a:rPr>
              <a:t>Kor </a:t>
            </a:r>
            <a:r>
              <a:rPr lang="hu-HU" sz="2800" b="1" dirty="0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Times New Roman" panose="02020603050405020304" pitchFamily="18" charset="0"/>
              </a:rPr>
              <a:t>szerinti megoszlás várható </a:t>
            </a:r>
            <a:r>
              <a:rPr lang="hu-HU" sz="2800" b="1" dirty="0" smtClean="0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Times New Roman" panose="02020603050405020304" pitchFamily="18" charset="0"/>
              </a:rPr>
              <a:t>alakulása</a:t>
            </a:r>
          </a:p>
          <a:p>
            <a:pPr algn="ctr"/>
            <a:r>
              <a:rPr lang="hu-HU" sz="2800" b="1" dirty="0" smtClean="0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Times New Roman" panose="02020603050405020304" pitchFamily="18" charset="0"/>
              </a:rPr>
              <a:t>az Európai Unióban</a:t>
            </a:r>
            <a:endParaRPr lang="hu-HU" sz="2600" dirty="0" smtClean="0">
              <a:latin typeface="Calibri" panose="020F0502020204030204" pitchFamily="34" charset="0"/>
            </a:endParaRPr>
          </a:p>
        </p:txBody>
      </p:sp>
      <p:graphicFrame>
        <p:nvGraphicFramePr>
          <p:cNvPr id="6" name="Tartalom helye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83294457"/>
              </p:ext>
            </p:extLst>
          </p:nvPr>
        </p:nvGraphicFramePr>
        <p:xfrm>
          <a:off x="447265" y="1142747"/>
          <a:ext cx="8157183" cy="54656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865307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artalom helye 3" descr="cid:image004.jpg@01D42D52.68937750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5797" y="5733256"/>
            <a:ext cx="419100" cy="75247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églalap 4"/>
          <p:cNvSpPr/>
          <p:nvPr/>
        </p:nvSpPr>
        <p:spPr>
          <a:xfrm>
            <a:off x="943045" y="692696"/>
            <a:ext cx="7706225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2800" b="1" dirty="0" smtClean="0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Times New Roman" panose="02020603050405020304" pitchFamily="18" charset="0"/>
              </a:rPr>
              <a:t>Magyarország </a:t>
            </a:r>
            <a:r>
              <a:rPr lang="hu-HU" sz="2800" b="1" dirty="0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Times New Roman" panose="02020603050405020304" pitchFamily="18" charset="0"/>
              </a:rPr>
              <a:t>népességének száma nemek és életkor szerint (korfa) </a:t>
            </a:r>
            <a:br>
              <a:rPr lang="hu-HU" sz="2800" b="1" dirty="0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Times New Roman" panose="02020603050405020304" pitchFamily="18" charset="0"/>
              </a:rPr>
            </a:br>
            <a:r>
              <a:rPr lang="hu-HU" sz="2800" b="1" dirty="0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Times New Roman" panose="02020603050405020304" pitchFamily="18" charset="0"/>
              </a:rPr>
              <a:t>2015-ben és </a:t>
            </a:r>
            <a:r>
              <a:rPr lang="hu-HU" sz="2800" b="1" dirty="0" smtClean="0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Times New Roman" panose="02020603050405020304" pitchFamily="18" charset="0"/>
              </a:rPr>
              <a:t>2060-ban</a:t>
            </a:r>
            <a:endParaRPr lang="hu-HU" sz="2800" b="1" dirty="0">
              <a:solidFill>
                <a:srgbClr val="0070C0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Calibri" panose="020F0502020204030204" pitchFamily="34" charset="0"/>
              <a:ea typeface="+mj-ea"/>
              <a:cs typeface="Times New Roman" panose="02020603050405020304" pitchFamily="18" charset="0"/>
            </a:endParaRPr>
          </a:p>
        </p:txBody>
      </p:sp>
      <p:pic>
        <p:nvPicPr>
          <p:cNvPr id="7" name="Kép 6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431" t="27814" r="23013" b="16824"/>
          <a:stretch>
            <a:fillRect/>
          </a:stretch>
        </p:blipFill>
        <p:spPr bwMode="auto">
          <a:xfrm>
            <a:off x="2315950" y="2204864"/>
            <a:ext cx="4960417" cy="374441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83194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457492" y="1628800"/>
            <a:ext cx="8229600" cy="2952328"/>
          </a:xfrm>
        </p:spPr>
        <p:txBody>
          <a:bodyPr>
            <a:normAutofit/>
          </a:bodyPr>
          <a:lstStyle/>
          <a:p>
            <a:pPr algn="just"/>
            <a:r>
              <a:rPr lang="hu-HU" sz="2400" b="1" dirty="0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Times New Roman" panose="02020603050405020304" pitchFamily="18" charset="0"/>
              </a:rPr>
              <a:t>Az Európai Unió Tanácsának 2015-ben közzétett Következtetései alapján 47,5 millió ember élt a világon demenciával, ebből becslések szerint 6,4 millióan az Európai Unióban</a:t>
            </a:r>
            <a:r>
              <a:rPr lang="hu-HU" sz="2400" b="1" dirty="0" smtClean="0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Times New Roman" panose="02020603050405020304" pitchFamily="18" charset="0"/>
              </a:rPr>
              <a:t>.</a:t>
            </a:r>
            <a:endParaRPr lang="hu-HU" sz="2400" b="1" dirty="0">
              <a:solidFill>
                <a:srgbClr val="0070C0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Calibri" panose="020F0502020204030204" pitchFamily="34" charset="0"/>
              <a:ea typeface="+mj-ea"/>
              <a:cs typeface="Times New Roman" panose="02020603050405020304" pitchFamily="18" charset="0"/>
            </a:endParaRPr>
          </a:p>
          <a:p>
            <a:endParaRPr lang="hu-HU" sz="2400" b="1" dirty="0">
              <a:solidFill>
                <a:srgbClr val="0070C0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Calibri" panose="020F0502020204030204" pitchFamily="34" charset="0"/>
              <a:ea typeface="+mj-ea"/>
              <a:cs typeface="Times New Roman" panose="02020603050405020304" pitchFamily="18" charset="0"/>
            </a:endParaRPr>
          </a:p>
          <a:p>
            <a:pPr algn="just"/>
            <a:r>
              <a:rPr lang="hu-HU" sz="2400" b="1" dirty="0" smtClean="0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Times New Roman" panose="02020603050405020304" pitchFamily="18" charset="0"/>
              </a:rPr>
              <a:t>Magyarországon </a:t>
            </a:r>
            <a:r>
              <a:rPr lang="hu-HU" sz="2400" b="1" dirty="0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Times New Roman" panose="02020603050405020304" pitchFamily="18" charset="0"/>
              </a:rPr>
              <a:t>becslések szerint </a:t>
            </a:r>
            <a:r>
              <a:rPr lang="hu-HU" sz="2400" b="1" dirty="0" smtClean="0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Times New Roman" panose="02020603050405020304" pitchFamily="18" charset="0"/>
              </a:rPr>
              <a:t>200-250 </a:t>
            </a:r>
            <a:r>
              <a:rPr lang="hu-HU" sz="2400" b="1" dirty="0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Times New Roman" panose="02020603050405020304" pitchFamily="18" charset="0"/>
              </a:rPr>
              <a:t>ezer főre </a:t>
            </a:r>
            <a:r>
              <a:rPr lang="hu-HU" sz="2400" b="1" dirty="0" smtClean="0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Times New Roman" panose="02020603050405020304" pitchFamily="18" charset="0"/>
              </a:rPr>
              <a:t>tehető </a:t>
            </a:r>
            <a:r>
              <a:rPr lang="hu-HU" sz="2400" b="1" dirty="0" smtClean="0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cs typeface="Times New Roman" panose="02020603050405020304" pitchFamily="18" charset="0"/>
              </a:rPr>
              <a:t>a </a:t>
            </a:r>
            <a:r>
              <a:rPr lang="hu-HU" sz="2400" b="1" dirty="0" err="1" smtClean="0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cs typeface="Times New Roman" panose="02020603050405020304" pitchFamily="18" charset="0"/>
              </a:rPr>
              <a:t>demens</a:t>
            </a:r>
            <a:r>
              <a:rPr lang="hu-HU" sz="2400" b="1" dirty="0" smtClean="0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cs typeface="Times New Roman" panose="02020603050405020304" pitchFamily="18" charset="0"/>
              </a:rPr>
              <a:t> betegek száma</a:t>
            </a:r>
            <a:r>
              <a:rPr lang="hu-HU" sz="2400" b="1" dirty="0" smtClean="0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Times New Roman" panose="02020603050405020304" pitchFamily="18" charset="0"/>
              </a:rPr>
              <a:t>.</a:t>
            </a:r>
            <a:endParaRPr lang="hu-HU" sz="2400" b="1" dirty="0">
              <a:solidFill>
                <a:srgbClr val="0070C0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Calibri" panose="020F0502020204030204" pitchFamily="34" charset="0"/>
              <a:ea typeface="+mj-ea"/>
              <a:cs typeface="Times New Roman" panose="02020603050405020304" pitchFamily="18" charset="0"/>
            </a:endParaRPr>
          </a:p>
        </p:txBody>
      </p:sp>
      <p:pic>
        <p:nvPicPr>
          <p:cNvPr id="4" name="Tartalom helye 3" descr="cid:image004.jpg@01D42D52.68937750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5797" y="5733256"/>
            <a:ext cx="419100" cy="752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4406112"/>
            <a:ext cx="3087936" cy="17281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églalap 4"/>
          <p:cNvSpPr/>
          <p:nvPr/>
        </p:nvSpPr>
        <p:spPr>
          <a:xfrm>
            <a:off x="640091" y="836712"/>
            <a:ext cx="56889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2800" b="1" dirty="0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Times New Roman" panose="02020603050405020304" pitchFamily="18" charset="0"/>
              </a:rPr>
              <a:t>Az érintettek száma folyamatosan nő</a:t>
            </a:r>
          </a:p>
        </p:txBody>
      </p:sp>
    </p:spTree>
    <p:extLst>
      <p:ext uri="{BB962C8B-B14F-4D97-AF65-F5344CB8AC3E}">
        <p14:creationId xmlns:p14="http://schemas.microsoft.com/office/powerpoint/2010/main" val="1110405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720941" y="1772816"/>
            <a:ext cx="7704856" cy="4198536"/>
          </a:xfrm>
        </p:spPr>
        <p:txBody>
          <a:bodyPr>
            <a:noAutofit/>
          </a:bodyPr>
          <a:lstStyle/>
          <a:p>
            <a:pPr algn="just">
              <a:spcAft>
                <a:spcPts val="600"/>
              </a:spcAft>
            </a:pPr>
            <a:r>
              <a:rPr lang="hu-HU" sz="2200" b="1" dirty="0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Times New Roman" panose="02020603050405020304" pitchFamily="18" charset="0"/>
              </a:rPr>
              <a:t>a magyar lakosságot egyre nagyobb mértékben érinti a demencia, illetve annak legsúlyosabb esete, az </a:t>
            </a:r>
            <a:r>
              <a:rPr lang="hu-HU" sz="2200" b="1" dirty="0" smtClean="0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Times New Roman" panose="02020603050405020304" pitchFamily="18" charset="0"/>
              </a:rPr>
              <a:t>Alzheimer-kór: az </a:t>
            </a:r>
            <a:r>
              <a:rPr lang="hu-HU" sz="2200" b="1" dirty="0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Times New Roman" panose="02020603050405020304" pitchFamily="18" charset="0"/>
              </a:rPr>
              <a:t>idősek népességen belüli arányának emelkedése </a:t>
            </a:r>
            <a:r>
              <a:rPr lang="hu-HU" sz="2200" b="1" dirty="0" smtClean="0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Times New Roman" panose="02020603050405020304" pitchFamily="18" charset="0"/>
              </a:rPr>
              <a:t>miatt, de a </a:t>
            </a:r>
            <a:r>
              <a:rPr lang="hu-HU" sz="2200" b="1" dirty="0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Times New Roman" panose="02020603050405020304" pitchFamily="18" charset="0"/>
              </a:rPr>
              <a:t>betegség egyre fiatalabb korosztályokat </a:t>
            </a:r>
            <a:r>
              <a:rPr lang="hu-HU" sz="2200" b="1" dirty="0" smtClean="0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Times New Roman" panose="02020603050405020304" pitchFamily="18" charset="0"/>
              </a:rPr>
              <a:t>érint;</a:t>
            </a:r>
            <a:endParaRPr lang="hu-HU" sz="2200" b="1" dirty="0">
              <a:solidFill>
                <a:srgbClr val="0070C0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Calibri" panose="020F0502020204030204" pitchFamily="34" charset="0"/>
              <a:ea typeface="+mj-ea"/>
              <a:cs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hu-HU" sz="2200" b="1" dirty="0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Times New Roman" panose="02020603050405020304" pitchFamily="18" charset="0"/>
              </a:rPr>
              <a:t>a betegség felismerése is problémát okoz az érintettek hozzátartozói </a:t>
            </a:r>
            <a:r>
              <a:rPr lang="hu-HU" sz="2200" b="1" dirty="0" smtClean="0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Times New Roman" panose="02020603050405020304" pitchFamily="18" charset="0"/>
              </a:rPr>
              <a:t>számára;</a:t>
            </a:r>
            <a:endParaRPr lang="hu-HU" sz="2200" b="1" dirty="0">
              <a:solidFill>
                <a:srgbClr val="0070C0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Calibri" panose="020F0502020204030204" pitchFamily="34" charset="0"/>
              <a:ea typeface="+mj-ea"/>
              <a:cs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hu-HU" sz="2200" b="1" dirty="0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Times New Roman" panose="02020603050405020304" pitchFamily="18" charset="0"/>
              </a:rPr>
              <a:t>a demens beteg tartós ápolása az ápoló (hozzátartozó) egészségi állapotára is negatívan </a:t>
            </a:r>
            <a:r>
              <a:rPr lang="hu-HU" sz="2200" b="1" dirty="0" smtClean="0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Times New Roman" panose="02020603050405020304" pitchFamily="18" charset="0"/>
              </a:rPr>
              <a:t>hat: a </a:t>
            </a:r>
            <a:r>
              <a:rPr lang="hu-HU" sz="2200" b="1" dirty="0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Times New Roman" panose="02020603050405020304" pitchFamily="18" charset="0"/>
              </a:rPr>
              <a:t>diagnózissal szembesülés során kialakuló </a:t>
            </a:r>
            <a:r>
              <a:rPr lang="hu-HU" sz="2200" b="1" dirty="0" smtClean="0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Times New Roman" panose="02020603050405020304" pitchFamily="18" charset="0"/>
              </a:rPr>
              <a:t>krízis-helyzet</a:t>
            </a:r>
            <a:r>
              <a:rPr lang="hu-HU" sz="2200" b="1" dirty="0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Times New Roman" panose="02020603050405020304" pitchFamily="18" charset="0"/>
              </a:rPr>
              <a:t>, a stressz-terhelődés nyomán kialakuló fizikális és pszichés zavarok, a </a:t>
            </a:r>
            <a:r>
              <a:rPr lang="hu-HU" sz="2200" b="1" dirty="0" err="1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Times New Roman" panose="02020603050405020304" pitchFamily="18" charset="0"/>
              </a:rPr>
              <a:t>stigmatizáció</a:t>
            </a:r>
            <a:r>
              <a:rPr lang="hu-HU" sz="2200" b="1" dirty="0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Times New Roman" panose="02020603050405020304" pitchFamily="18" charset="0"/>
              </a:rPr>
              <a:t> és kirekesztődés </a:t>
            </a:r>
            <a:r>
              <a:rPr lang="hu-HU" sz="2200" b="1" dirty="0" smtClean="0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Times New Roman" panose="02020603050405020304" pitchFamily="18" charset="0"/>
              </a:rPr>
              <a:t>kockázata;</a:t>
            </a:r>
            <a:endParaRPr lang="hu-HU" sz="2200" b="1" dirty="0">
              <a:solidFill>
                <a:srgbClr val="0070C0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Calibri" panose="020F0502020204030204" pitchFamily="34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>
          <a:xfrm>
            <a:off x="457200" y="289691"/>
            <a:ext cx="8229600" cy="1339109"/>
          </a:xfrm>
        </p:spPr>
        <p:txBody>
          <a:bodyPr>
            <a:normAutofit/>
          </a:bodyPr>
          <a:lstStyle/>
          <a:p>
            <a:pPr algn="ctr"/>
            <a:r>
              <a:rPr lang="hu-HU" sz="2600" dirty="0">
                <a:solidFill>
                  <a:srgbClr val="0070C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A Demencia Akcióterv létrehozásának és a demenciával összefüggő feladatok meghatározásának indokai I.</a:t>
            </a:r>
          </a:p>
        </p:txBody>
      </p:sp>
      <p:pic>
        <p:nvPicPr>
          <p:cNvPr id="4" name="Tartalom helye 3" descr="cid:image004.jpg@01D42D52.68937750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5797" y="5733256"/>
            <a:ext cx="419100" cy="7524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24219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593636" y="2377890"/>
            <a:ext cx="8095795" cy="2880319"/>
          </a:xfrm>
        </p:spPr>
        <p:txBody>
          <a:bodyPr>
            <a:normAutofit/>
          </a:bodyPr>
          <a:lstStyle/>
          <a:p>
            <a:pPr algn="just">
              <a:spcAft>
                <a:spcPts val="600"/>
              </a:spcAft>
            </a:pPr>
            <a:r>
              <a:rPr lang="hu-HU" sz="2200" b="1" dirty="0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Times New Roman" panose="02020603050405020304" pitchFamily="18" charset="0"/>
              </a:rPr>
              <a:t>a betegek ellátásának magasak a nemzetgazdaságot érintő </a:t>
            </a:r>
            <a:r>
              <a:rPr lang="hu-HU" sz="2200" b="1" dirty="0" smtClean="0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Times New Roman" panose="02020603050405020304" pitchFamily="18" charset="0"/>
              </a:rPr>
              <a:t>költségei: az </a:t>
            </a:r>
            <a:r>
              <a:rPr lang="hu-HU" sz="2200" b="1" dirty="0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Times New Roman" panose="02020603050405020304" pitchFamily="18" charset="0"/>
              </a:rPr>
              <a:t>egészségügyi és a szociális ellátás költségei, </a:t>
            </a:r>
            <a:r>
              <a:rPr lang="hu-HU" sz="2200" b="1" dirty="0" smtClean="0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Times New Roman" panose="02020603050405020304" pitchFamily="18" charset="0"/>
              </a:rPr>
              <a:t>illetve az </a:t>
            </a:r>
            <a:r>
              <a:rPr lang="hu-HU" sz="2200" b="1" dirty="0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Times New Roman" panose="02020603050405020304" pitchFamily="18" charset="0"/>
              </a:rPr>
              <a:t>ápoló hozzátartozókat is kivonja a </a:t>
            </a:r>
            <a:r>
              <a:rPr lang="hu-HU" sz="2200" b="1" dirty="0" smtClean="0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Times New Roman" panose="02020603050405020304" pitchFamily="18" charset="0"/>
              </a:rPr>
              <a:t>munkaerőpiacról;</a:t>
            </a:r>
            <a:endParaRPr lang="hu-HU" sz="2200" b="1" dirty="0">
              <a:solidFill>
                <a:srgbClr val="0070C0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Calibri" panose="020F0502020204030204" pitchFamily="34" charset="0"/>
              <a:ea typeface="+mj-ea"/>
              <a:cs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hu-HU" sz="2200" b="1" dirty="0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Times New Roman" panose="02020603050405020304" pitchFamily="18" charset="0"/>
              </a:rPr>
              <a:t>a szociális terület kapacitása nem fedezi a felmerülő </a:t>
            </a:r>
            <a:r>
              <a:rPr lang="hu-HU" sz="2200" b="1" dirty="0" smtClean="0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Times New Roman" panose="02020603050405020304" pitchFamily="18" charset="0"/>
              </a:rPr>
              <a:t>igényeket; </a:t>
            </a:r>
            <a:endParaRPr lang="hu-HU" sz="2200" b="1" dirty="0">
              <a:solidFill>
                <a:srgbClr val="0070C0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Calibri" panose="020F0502020204030204" pitchFamily="34" charset="0"/>
              <a:ea typeface="+mj-ea"/>
              <a:cs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hu-HU" sz="2200" b="1" dirty="0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Times New Roman" panose="02020603050405020304" pitchFamily="18" charset="0"/>
              </a:rPr>
              <a:t>kialakulásának okai bizonytalanok, csak tapasztalatok és megfigyelések </a:t>
            </a:r>
            <a:r>
              <a:rPr lang="hu-HU" sz="2200" b="1" dirty="0" smtClean="0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Times New Roman" panose="02020603050405020304" pitchFamily="18" charset="0"/>
              </a:rPr>
              <a:t>vannak: pl</a:t>
            </a:r>
            <a:r>
              <a:rPr lang="hu-HU" sz="2200" b="1" dirty="0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Times New Roman" panose="02020603050405020304" pitchFamily="18" charset="0"/>
              </a:rPr>
              <a:t>. genetika, dohányzás, érelmeszesedés, cukorbetegség, nagyfokú </a:t>
            </a:r>
            <a:r>
              <a:rPr lang="hu-HU" sz="2200" b="1" dirty="0" smtClean="0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Times New Roman" panose="02020603050405020304" pitchFamily="18" charset="0"/>
              </a:rPr>
              <a:t>stressz.</a:t>
            </a:r>
            <a:endParaRPr lang="hu-HU" sz="2200" b="1" dirty="0">
              <a:solidFill>
                <a:srgbClr val="0070C0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Calibri" panose="020F0502020204030204" pitchFamily="34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>
          <a:xfrm>
            <a:off x="457200" y="642187"/>
            <a:ext cx="8229600" cy="1498179"/>
          </a:xfrm>
        </p:spPr>
        <p:txBody>
          <a:bodyPr>
            <a:normAutofit/>
          </a:bodyPr>
          <a:lstStyle/>
          <a:p>
            <a:pPr algn="ctr"/>
            <a:r>
              <a:rPr lang="hu-HU" sz="2600" dirty="0">
                <a:solidFill>
                  <a:srgbClr val="0070C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A Demencia Akcióterv létrehozásának és a demenciával összefüggő feladatok meghatározásának indokai II.</a:t>
            </a:r>
          </a:p>
        </p:txBody>
      </p:sp>
      <p:pic>
        <p:nvPicPr>
          <p:cNvPr id="4" name="Tartalom helye 3" descr="cid:image004.jpg@01D42D52.68937750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5797" y="5733256"/>
            <a:ext cx="419100" cy="7524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91214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435603" y="1511010"/>
            <a:ext cx="8229600" cy="1924661"/>
          </a:xfrm>
        </p:spPr>
        <p:txBody>
          <a:bodyPr>
            <a:normAutofit/>
          </a:bodyPr>
          <a:lstStyle/>
          <a:p>
            <a:pPr marL="109728" indent="0" algn="ctr">
              <a:buNone/>
            </a:pPr>
            <a:r>
              <a:rPr lang="hu-HU" sz="2500" b="1" dirty="0">
                <a:solidFill>
                  <a:srgbClr val="2C479E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Times New Roman" panose="02020603050405020304" pitchFamily="18" charset="0"/>
              </a:rPr>
              <a:t>A demencia átfogó választ, </a:t>
            </a:r>
            <a:r>
              <a:rPr lang="hu-HU" sz="2500" b="1" dirty="0" smtClean="0">
                <a:solidFill>
                  <a:srgbClr val="2C479E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Times New Roman" panose="02020603050405020304" pitchFamily="18" charset="0"/>
              </a:rPr>
              <a:t>valamennyi érdekelt </a:t>
            </a:r>
            <a:r>
              <a:rPr lang="hu-HU" sz="2500" b="1" dirty="0">
                <a:solidFill>
                  <a:srgbClr val="2C479E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Times New Roman" panose="02020603050405020304" pitchFamily="18" charset="0"/>
              </a:rPr>
              <a:t>fél együttműködését igényli</a:t>
            </a:r>
          </a:p>
          <a:p>
            <a:pPr marL="109728" indent="0" algn="ctr">
              <a:buNone/>
            </a:pPr>
            <a:r>
              <a:rPr lang="hu-HU" sz="2500" b="1" dirty="0">
                <a:solidFill>
                  <a:srgbClr val="2C479E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Times New Roman" panose="02020603050405020304" pitchFamily="18" charset="0"/>
              </a:rPr>
              <a:t>a megelőzés, a kockázatcsökkentés, a diagnózis, a kezelés és az ellátás javítása </a:t>
            </a:r>
            <a:r>
              <a:rPr lang="hu-HU" sz="2500" b="1" dirty="0" smtClean="0">
                <a:solidFill>
                  <a:srgbClr val="2C479E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Times New Roman" panose="02020603050405020304" pitchFamily="18" charset="0"/>
              </a:rPr>
              <a:t>érdekében!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E7B9A746-BED6-4A9E-B708-9E8D539F96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4414" y="3995685"/>
            <a:ext cx="1731977" cy="11546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Tartalom helye 3" descr="cid:image004.jpg@01D42D52.68937750"/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5797" y="5733256"/>
            <a:ext cx="419100" cy="7524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92956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rtalom hely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27513712"/>
              </p:ext>
            </p:extLst>
          </p:nvPr>
        </p:nvGraphicFramePr>
        <p:xfrm>
          <a:off x="846400" y="1722271"/>
          <a:ext cx="7416826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08413"/>
                <a:gridCol w="3708413"/>
              </a:tblGrid>
              <a:tr h="370840">
                <a:tc>
                  <a:txBody>
                    <a:bodyPr/>
                    <a:lstStyle/>
                    <a:p>
                      <a:r>
                        <a:rPr lang="hu-HU" dirty="0" smtClean="0"/>
                        <a:t>Nem módosítható kockázatok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Ami</a:t>
                      </a:r>
                      <a:r>
                        <a:rPr lang="hu-HU" baseline="0" dirty="0" smtClean="0"/>
                        <a:t> ellen lehet tenni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hu-HU" sz="1800" i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genetika</a:t>
                      </a:r>
                      <a:endParaRPr lang="hu-HU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hu-HU" sz="1800" i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érelmeszesedés</a:t>
                      </a:r>
                      <a:endParaRPr lang="hu-HU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hu-HU" sz="1800" i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enyhe mentális hanyatlás</a:t>
                      </a:r>
                      <a:endParaRPr lang="hu-HU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hu-HU" sz="1800" i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magas vérnyomás</a:t>
                      </a:r>
                      <a:endParaRPr lang="hu-HU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hu-HU" sz="1800" i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cukorbetegség</a:t>
                      </a:r>
                      <a:endParaRPr lang="hu-HU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hu-HU" sz="1800" i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alkoholfogyasztás</a:t>
                      </a:r>
                      <a:endParaRPr lang="hu-HU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hu-HU" sz="1800" i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dohányzás</a:t>
                      </a:r>
                      <a:endParaRPr lang="hu-HU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hu-HU" sz="1800" i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mentális betegségek</a:t>
                      </a:r>
                      <a:endParaRPr lang="hu-HU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hu-HU" sz="1800" i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nagyfokú stressz</a:t>
                      </a:r>
                      <a:endParaRPr lang="hu-HU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hu-HU" sz="1800" i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fejsérülés</a:t>
                      </a:r>
                      <a:endParaRPr lang="hu-HU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Cím 2"/>
          <p:cNvSpPr>
            <a:spLocks noGrp="1"/>
          </p:cNvSpPr>
          <p:nvPr>
            <p:ph type="title"/>
          </p:nvPr>
        </p:nvSpPr>
        <p:spPr>
          <a:xfrm>
            <a:off x="440013" y="54868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hu-HU" sz="2800" dirty="0" smtClean="0">
                <a:solidFill>
                  <a:srgbClr val="0070C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RIZIKÓFAKTOROK</a:t>
            </a:r>
            <a:endParaRPr lang="hu-HU" sz="2800" dirty="0">
              <a:solidFill>
                <a:srgbClr val="0070C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Tartalom helye 3" descr="cid:image004.jpg@01D42D52.68937750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5797" y="5733256"/>
            <a:ext cx="419100" cy="7524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4356934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étatér">
  <a:themeElements>
    <a:clrScheme name="Sétatér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Sétatér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Sétatér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4685</TotalTime>
  <Words>646</Words>
  <Application>Microsoft Office PowerPoint</Application>
  <PresentationFormat>Diavetítés a képernyőre (4:3 oldalarány)</PresentationFormat>
  <Paragraphs>99</Paragraphs>
  <Slides>14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7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14</vt:i4>
      </vt:variant>
    </vt:vector>
  </HeadingPairs>
  <TitlesOfParts>
    <vt:vector size="22" baseType="lpstr">
      <vt:lpstr>Arial</vt:lpstr>
      <vt:lpstr>Calibri</vt:lpstr>
      <vt:lpstr>Lucida Sans Unicode</vt:lpstr>
      <vt:lpstr>Times New Roman</vt:lpstr>
      <vt:lpstr>Verdana</vt:lpstr>
      <vt:lpstr>Wingdings 2</vt:lpstr>
      <vt:lpstr>Wingdings 3</vt:lpstr>
      <vt:lpstr>Sétatér</vt:lpstr>
      <vt:lpstr>PowerPoint bemutató</vt:lpstr>
      <vt:lpstr>PowerPoint bemutató</vt:lpstr>
      <vt:lpstr>PowerPoint bemutató</vt:lpstr>
      <vt:lpstr>PowerPoint bemutató</vt:lpstr>
      <vt:lpstr>PowerPoint bemutató</vt:lpstr>
      <vt:lpstr>A Demencia Akcióterv létrehozásának és a demenciával összefüggő feladatok meghatározásának indokai I.</vt:lpstr>
      <vt:lpstr>A Demencia Akcióterv létrehozásának és a demenciával összefüggő feladatok meghatározásának indokai II.</vt:lpstr>
      <vt:lpstr>PowerPoint bemutató</vt:lpstr>
      <vt:lpstr>RIZIKÓFAKTOROK</vt:lpstr>
      <vt:lpstr>A Demencia Akcióterv célja</vt:lpstr>
      <vt:lpstr>PowerPoint bemutató</vt:lpstr>
      <vt:lpstr>TÁRSADALMI EGYEZTETÉS</vt:lpstr>
      <vt:lpstr>A Demencia Akcióterv irányai</vt:lpstr>
      <vt:lpstr>PowerPoint bemutató</vt:lpstr>
    </vt:vector>
  </TitlesOfParts>
  <Company>novak.adam@gmail.com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Asdfsdafa dsfasd asdf</dc:title>
  <dc:creator>Ádám Novák</dc:creator>
  <cp:lastModifiedBy>Agi</cp:lastModifiedBy>
  <cp:revision>336</cp:revision>
  <cp:lastPrinted>2019-03-11T06:34:32Z</cp:lastPrinted>
  <dcterms:created xsi:type="dcterms:W3CDTF">2014-03-03T11:13:53Z</dcterms:created>
  <dcterms:modified xsi:type="dcterms:W3CDTF">2020-11-26T08:34:33Z</dcterms:modified>
</cp:coreProperties>
</file>