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16"/>
  </p:notesMasterIdLst>
  <p:handoutMasterIdLst>
    <p:handoutMasterId r:id="rId17"/>
  </p:handoutMasterIdLst>
  <p:sldIdLst>
    <p:sldId id="307" r:id="rId2"/>
    <p:sldId id="361" r:id="rId3"/>
    <p:sldId id="369" r:id="rId4"/>
    <p:sldId id="368" r:id="rId5"/>
    <p:sldId id="362" r:id="rId6"/>
    <p:sldId id="363" r:id="rId7"/>
    <p:sldId id="364" r:id="rId8"/>
    <p:sldId id="365" r:id="rId9"/>
    <p:sldId id="371" r:id="rId10"/>
    <p:sldId id="366" r:id="rId11"/>
    <p:sldId id="372" r:id="rId12"/>
    <p:sldId id="374" r:id="rId13"/>
    <p:sldId id="373" r:id="rId14"/>
    <p:sldId id="314" r:id="rId15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  <p15:guide id="5" orient="horz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79E"/>
    <a:srgbClr val="28801C"/>
    <a:srgbClr val="1D1DC5"/>
    <a:srgbClr val="FFFF66"/>
    <a:srgbClr val="2C3A9E"/>
    <a:srgbClr val="2209D9"/>
    <a:srgbClr val="381EF6"/>
    <a:srgbClr val="3C508E"/>
    <a:srgbClr val="503397"/>
    <a:srgbClr val="354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3714" autoAdjust="0"/>
  </p:normalViewPr>
  <p:slideViewPr>
    <p:cSldViewPr snapToObjects="1">
      <p:cViewPr varScale="1">
        <p:scale>
          <a:sx n="92" d="100"/>
          <a:sy n="92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932" y="-108"/>
      </p:cViewPr>
      <p:guideLst>
        <p:guide orient="horz" pos="2880"/>
        <p:guide pos="2160"/>
        <p:guide orient="horz" pos="3131"/>
        <p:guide pos="2145"/>
        <p:guide orient="horz"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l05451\Local%20Settings\Temporary%20Internet%20Files\Content.Outlook\P1HBS342\Population%20by%20age%20groups_EU-27_1999-2010_kie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75894805415205E-2"/>
          <c:y val="4.2153444176057576E-2"/>
          <c:w val="0.81490666761399355"/>
          <c:h val="0.774159565769231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GR!$A$14</c:f>
              <c:strCache>
                <c:ptCount val="1"/>
                <c:pt idx="0">
                  <c:v>0-14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GR!$B$14:$N$14</c:f>
              <c:numCache>
                <c:formatCode>0.0</c:formatCode>
                <c:ptCount val="13"/>
                <c:pt idx="0">
                  <c:v>17.2</c:v>
                </c:pt>
                <c:pt idx="1">
                  <c:v>16.2</c:v>
                </c:pt>
                <c:pt idx="2">
                  <c:v>15.6</c:v>
                </c:pt>
                <c:pt idx="3">
                  <c:v>15.459263110383064</c:v>
                </c:pt>
                <c:pt idx="4">
                  <c:v>15.35467881029002</c:v>
                </c:pt>
                <c:pt idx="5">
                  <c:v>14.985865379057252</c:v>
                </c:pt>
                <c:pt idx="6">
                  <c:v>14.527264103200233</c:v>
                </c:pt>
                <c:pt idx="7">
                  <c:v>14.144804021019331</c:v>
                </c:pt>
                <c:pt idx="8">
                  <c:v>13.960777256896726</c:v>
                </c:pt>
                <c:pt idx="9">
                  <c:v>13.974765789353649</c:v>
                </c:pt>
                <c:pt idx="10">
                  <c:v>14.052628147550983</c:v>
                </c:pt>
                <c:pt idx="11">
                  <c:v>14.074327244112068</c:v>
                </c:pt>
                <c:pt idx="12">
                  <c:v>14.030004883684896</c:v>
                </c:pt>
              </c:numCache>
            </c:numRef>
          </c:val>
        </c:ser>
        <c:ser>
          <c:idx val="1"/>
          <c:order val="1"/>
          <c:tx>
            <c:strRef>
              <c:f>GR!$A$15</c:f>
              <c:strCache>
                <c:ptCount val="1"/>
                <c:pt idx="0">
                  <c:v>15-24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GR!$B$15:$N$15</c:f>
              <c:numCache>
                <c:formatCode>0.0</c:formatCode>
                <c:ptCount val="13"/>
                <c:pt idx="0">
                  <c:v>13.2</c:v>
                </c:pt>
                <c:pt idx="1">
                  <c:v>12.8</c:v>
                </c:pt>
                <c:pt idx="2">
                  <c:v>12.3</c:v>
                </c:pt>
                <c:pt idx="3">
                  <c:v>11.15414946358074</c:v>
                </c:pt>
                <c:pt idx="4">
                  <c:v>10.552432446209046</c:v>
                </c:pt>
                <c:pt idx="5">
                  <c:v>10.591010527388654</c:v>
                </c:pt>
                <c:pt idx="6">
                  <c:v>10.690120350886239</c:v>
                </c:pt>
                <c:pt idx="7">
                  <c:v>10.557743476690518</c:v>
                </c:pt>
                <c:pt idx="8">
                  <c:v>10.310935575295376</c:v>
                </c:pt>
                <c:pt idx="9">
                  <c:v>10.040442316061426</c:v>
                </c:pt>
                <c:pt idx="10">
                  <c:v>9.877557048478586</c:v>
                </c:pt>
                <c:pt idx="11">
                  <c:v>9.904361726100829</c:v>
                </c:pt>
                <c:pt idx="12">
                  <c:v>10.026600745097063</c:v>
                </c:pt>
              </c:numCache>
            </c:numRef>
          </c:val>
        </c:ser>
        <c:ser>
          <c:idx val="2"/>
          <c:order val="2"/>
          <c:tx>
            <c:strRef>
              <c:f>GR!$A$16</c:f>
              <c:strCache>
                <c:ptCount val="1"/>
                <c:pt idx="0">
                  <c:v>25-49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GR!$B$16:$N$16</c:f>
              <c:numCache>
                <c:formatCode>0.0</c:formatCode>
                <c:ptCount val="13"/>
                <c:pt idx="0">
                  <c:v>36.700000000000003</c:v>
                </c:pt>
                <c:pt idx="1">
                  <c:v>36.5</c:v>
                </c:pt>
                <c:pt idx="2">
                  <c:v>36</c:v>
                </c:pt>
                <c:pt idx="3">
                  <c:v>34.918642338346345</c:v>
                </c:pt>
                <c:pt idx="4">
                  <c:v>33.555213799521894</c:v>
                </c:pt>
                <c:pt idx="5">
                  <c:v>32.152201123080374</c:v>
                </c:pt>
                <c:pt idx="6">
                  <c:v>31.01921339203631</c:v>
                </c:pt>
                <c:pt idx="7">
                  <c:v>30.141634546009929</c:v>
                </c:pt>
                <c:pt idx="8">
                  <c:v>29.388638123376786</c:v>
                </c:pt>
                <c:pt idx="9">
                  <c:v>28.948826658213129</c:v>
                </c:pt>
                <c:pt idx="10">
                  <c:v>28.869129447848792</c:v>
                </c:pt>
                <c:pt idx="11">
                  <c:v>28.747919396824766</c:v>
                </c:pt>
                <c:pt idx="12">
                  <c:v>28.446059682830573</c:v>
                </c:pt>
              </c:numCache>
            </c:numRef>
          </c:val>
        </c:ser>
        <c:ser>
          <c:idx val="3"/>
          <c:order val="3"/>
          <c:tx>
            <c:strRef>
              <c:f>GR!$A$17</c:f>
              <c:strCache>
                <c:ptCount val="1"/>
                <c:pt idx="0">
                  <c:v>50-64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GR!$B$17:$N$17</c:f>
              <c:numCache>
                <c:formatCode>0.0</c:formatCode>
                <c:ptCount val="13"/>
                <c:pt idx="0">
                  <c:v>17.2</c:v>
                </c:pt>
                <c:pt idx="1">
                  <c:v>18</c:v>
                </c:pt>
                <c:pt idx="2">
                  <c:v>18.8</c:v>
                </c:pt>
                <c:pt idx="3">
                  <c:v>19.841071162342779</c:v>
                </c:pt>
                <c:pt idx="4">
                  <c:v>20.48226802508696</c:v>
                </c:pt>
                <c:pt idx="5">
                  <c:v>20.589516082054089</c:v>
                </c:pt>
                <c:pt idx="6">
                  <c:v>20.209795329914044</c:v>
                </c:pt>
                <c:pt idx="7">
                  <c:v>19.732211052617377</c:v>
                </c:pt>
                <c:pt idx="8">
                  <c:v>19.490243512215727</c:v>
                </c:pt>
                <c:pt idx="9">
                  <c:v>19.134567008117365</c:v>
                </c:pt>
                <c:pt idx="10">
                  <c:v>18.392895877312597</c:v>
                </c:pt>
                <c:pt idx="11">
                  <c:v>17.712024066377889</c:v>
                </c:pt>
                <c:pt idx="12">
                  <c:v>17.545174203925356</c:v>
                </c:pt>
              </c:numCache>
            </c:numRef>
          </c:val>
        </c:ser>
        <c:ser>
          <c:idx val="4"/>
          <c:order val="4"/>
          <c:tx>
            <c:strRef>
              <c:f>GR!$A$18</c:f>
              <c:strCache>
                <c:ptCount val="1"/>
                <c:pt idx="0">
                  <c:v>65-79</c:v>
                </c:pt>
              </c:strCache>
            </c:strRef>
          </c:tx>
          <c:spPr>
            <a:solidFill>
              <a:srgbClr val="28801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GR!$B$18:$N$18</c:f>
              <c:numCache>
                <c:formatCode>0.0</c:formatCode>
                <c:ptCount val="13"/>
                <c:pt idx="0">
                  <c:v>12.3</c:v>
                </c:pt>
                <c:pt idx="1">
                  <c:v>12.6</c:v>
                </c:pt>
                <c:pt idx="2">
                  <c:v>12.7</c:v>
                </c:pt>
                <c:pt idx="3">
                  <c:v>13.444356020676445</c:v>
                </c:pt>
                <c:pt idx="4">
                  <c:v>14.356891633814802</c:v>
                </c:pt>
                <c:pt idx="5">
                  <c:v>15.573426847739045</c:v>
                </c:pt>
                <c:pt idx="6">
                  <c:v>16.625475315684191</c:v>
                </c:pt>
                <c:pt idx="7">
                  <c:v>17.564579397778619</c:v>
                </c:pt>
                <c:pt idx="8">
                  <c:v>17.988606138914079</c:v>
                </c:pt>
                <c:pt idx="9">
                  <c:v>17.941741154314986</c:v>
                </c:pt>
                <c:pt idx="10">
                  <c:v>17.816205428052637</c:v>
                </c:pt>
                <c:pt idx="11">
                  <c:v>17.887015830697774</c:v>
                </c:pt>
                <c:pt idx="12">
                  <c:v>17.820510361711229</c:v>
                </c:pt>
              </c:numCache>
            </c:numRef>
          </c:val>
        </c:ser>
        <c:ser>
          <c:idx val="5"/>
          <c:order val="5"/>
          <c:tx>
            <c:strRef>
              <c:f>GR!$A$19</c:f>
              <c:strCache>
                <c:ptCount val="1"/>
                <c:pt idx="0">
                  <c:v>80+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1567445418371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4.0170394335160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739573314356806E-3"/>
                  <c:y val="1.2330430266749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92579759894944E-3"/>
                  <c:y val="-1.13742429452674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697978101653058E-3"/>
                  <c:y val="-4.265121795456619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5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GR!$B$13:$N$13</c:f>
              <c:strCache>
                <c:ptCount val="13"/>
                <c:pt idx="0">
                  <c:v>2000</c:v>
                </c:pt>
                <c:pt idx="1">
                  <c:v>2005</c:v>
                </c:pt>
                <c:pt idx="2">
                  <c:v>2009</c:v>
                </c:pt>
                <c:pt idx="3">
                  <c:v>2015</c:v>
                </c:pt>
                <c:pt idx="4">
                  <c:v>2020</c:v>
                </c:pt>
                <c:pt idx="5">
                  <c:v>2025</c:v>
                </c:pt>
                <c:pt idx="6">
                  <c:v>2030</c:v>
                </c:pt>
                <c:pt idx="7">
                  <c:v>2035</c:v>
                </c:pt>
                <c:pt idx="8">
                  <c:v>2040</c:v>
                </c:pt>
                <c:pt idx="9">
                  <c:v>2045</c:v>
                </c:pt>
                <c:pt idx="10">
                  <c:v>2050</c:v>
                </c:pt>
                <c:pt idx="11">
                  <c:v>2055</c:v>
                </c:pt>
                <c:pt idx="12">
                  <c:v>2060</c:v>
                </c:pt>
              </c:strCache>
            </c:strRef>
          </c:cat>
          <c:val>
            <c:numRef>
              <c:f>GR!$B$19:$N$19</c:f>
              <c:numCache>
                <c:formatCode>0.0</c:formatCode>
                <c:ptCount val="13"/>
                <c:pt idx="0">
                  <c:v>3.3</c:v>
                </c:pt>
                <c:pt idx="1">
                  <c:v>4</c:v>
                </c:pt>
                <c:pt idx="2">
                  <c:v>4.5</c:v>
                </c:pt>
                <c:pt idx="3">
                  <c:v>5.1825179046706715</c:v>
                </c:pt>
                <c:pt idx="4">
                  <c:v>5.6985152850774332</c:v>
                </c:pt>
                <c:pt idx="5">
                  <c:v>6.1079800406806353</c:v>
                </c:pt>
                <c:pt idx="6">
                  <c:v>6.9281315082790078</c:v>
                </c:pt>
                <c:pt idx="7">
                  <c:v>7.8590275058841934</c:v>
                </c:pt>
                <c:pt idx="8">
                  <c:v>8.8607993933011748</c:v>
                </c:pt>
                <c:pt idx="9">
                  <c:v>9.9596570739394235</c:v>
                </c:pt>
                <c:pt idx="10">
                  <c:v>10.99158405075652</c:v>
                </c:pt>
                <c:pt idx="11">
                  <c:v>11.674351735886615</c:v>
                </c:pt>
                <c:pt idx="12">
                  <c:v>12.131650122750756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overlap val="100"/>
        <c:axId val="275539864"/>
        <c:axId val="275539080"/>
      </c:barChart>
      <c:catAx>
        <c:axId val="275539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 rot="-5400000" vert="horz"/>
          <a:lstStyle/>
          <a:p>
            <a:pPr>
              <a:defRPr sz="1600"/>
            </a:pPr>
            <a:endParaRPr lang="hu-HU"/>
          </a:p>
        </c:txPr>
        <c:crossAx val="275539080"/>
        <c:crosses val="autoZero"/>
        <c:auto val="1"/>
        <c:lblAlgn val="ctr"/>
        <c:lblOffset val="100"/>
        <c:noMultiLvlLbl val="0"/>
      </c:catAx>
      <c:valAx>
        <c:axId val="2755390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275539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80234232610711"/>
          <c:y val="2.7193183833067371E-2"/>
          <c:w val="0.1041977067170493"/>
          <c:h val="0.8267835045773958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37D96-A7C9-4E4D-9502-BFB605922B5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BC2C1D1-AC3D-40BF-A5EE-C2BD0C22E262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A demenciával élők és gondozó hozzátartozóik segítése</a:t>
          </a:r>
          <a:endParaRPr lang="hu-HU" dirty="0">
            <a:latin typeface="Calibri" panose="020F0502020204030204" pitchFamily="34" charset="0"/>
          </a:endParaRPr>
        </a:p>
      </dgm:t>
    </dgm:pt>
    <dgm:pt modelId="{EFEE0C9A-B5F7-4B34-B2EC-A67E112BCE94}" type="parTrans" cxnId="{DB8F393C-004F-4B92-9688-4A4EAF40F3C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AFB22496-6978-4927-8F9D-8EBA0627B83D}" type="sibTrans" cxnId="{DB8F393C-004F-4B92-9688-4A4EAF40F3C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47F20451-30A4-40E3-93D6-5341A2F1B9C3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Intézkedések a tünetek enyhítésére és kezelésére </a:t>
          </a:r>
          <a:endParaRPr lang="hu-HU" dirty="0">
            <a:latin typeface="Calibri" panose="020F0502020204030204" pitchFamily="34" charset="0"/>
          </a:endParaRPr>
        </a:p>
      </dgm:t>
    </dgm:pt>
    <dgm:pt modelId="{0A07FEA1-514B-47B5-80B7-697A573691EB}" type="parTrans" cxnId="{89196740-1B7F-4674-8DFC-14F62D7DC26F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A4C940A0-68DA-428F-A722-EB43E6310D70}" type="sibTrans" cxnId="{89196740-1B7F-4674-8DFC-14F62D7DC26F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C2FB226B-272E-45DD-A966-83932387FB82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Családok megerősítése, a nemzedékek közötti együttműködés támogatása</a:t>
          </a:r>
          <a:endParaRPr lang="hu-HU" dirty="0">
            <a:latin typeface="Calibri" panose="020F0502020204030204" pitchFamily="34" charset="0"/>
          </a:endParaRPr>
        </a:p>
      </dgm:t>
    </dgm:pt>
    <dgm:pt modelId="{EDFA59C0-7004-4CB3-A0D8-E56CD762856F}" type="parTrans" cxnId="{5B2468C0-5E36-41C6-863B-9CFF0EA9BDCC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DC0AE6BA-4DCF-453D-B543-04680CAA1B65}" type="sibTrans" cxnId="{5B2468C0-5E36-41C6-863B-9CFF0EA9BDCC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2BB8C760-2388-41BB-8585-CB63CBD8BC15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Társadalmi figyelemfelkeltés</a:t>
          </a:r>
          <a:endParaRPr lang="hu-HU" dirty="0">
            <a:latin typeface="Calibri" panose="020F0502020204030204" pitchFamily="34" charset="0"/>
          </a:endParaRPr>
        </a:p>
      </dgm:t>
    </dgm:pt>
    <dgm:pt modelId="{2D52F3CE-F60C-464A-9DB7-B50054CF0081}" type="parTrans" cxnId="{647AE474-6296-489A-849A-6F9ED325D954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52B2B39D-53C3-4F31-8F84-4294CEEAA30D}" type="sibTrans" cxnId="{647AE474-6296-489A-849A-6F9ED325D954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030FB748-E5CB-4E87-9333-8C61433DCA80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dirty="0" smtClean="0">
              <a:latin typeface="Calibri" panose="020F0502020204030204" pitchFamily="34" charset="0"/>
            </a:rPr>
            <a:t>Felkészítés</a:t>
          </a:r>
        </a:p>
        <a:p>
          <a:pPr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dirty="0" smtClean="0">
              <a:latin typeface="Calibri" panose="020F0502020204030204" pitchFamily="34" charset="0"/>
            </a:rPr>
            <a:t>az egészségtudatos, preventív életmódra</a:t>
          </a:r>
          <a:endParaRPr lang="hu-HU" dirty="0">
            <a:latin typeface="Calibri" panose="020F0502020204030204" pitchFamily="34" charset="0"/>
          </a:endParaRPr>
        </a:p>
      </dgm:t>
    </dgm:pt>
    <dgm:pt modelId="{5FD93CD5-12CA-4016-AF06-8139035A7B43}" type="parTrans" cxnId="{37E3F44B-E7F8-4E28-B18A-1595E96540E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45C9E827-26BE-469D-8AE6-ED93746A40F5}" type="sibTrans" cxnId="{37E3F44B-E7F8-4E28-B18A-1595E96540E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62F64666-A756-4AD6-81B6-0C9576A68B5B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Iránymutatás a szakembereknek (felismerés, diagnózis, kezelés, gondozás, </a:t>
          </a:r>
          <a:r>
            <a:rPr lang="hu-HU" dirty="0" err="1" smtClean="0">
              <a:latin typeface="Calibri" panose="020F0502020204030204" pitchFamily="34" charset="0"/>
            </a:rPr>
            <a:t>betegutak</a:t>
          </a:r>
          <a:r>
            <a:rPr lang="hu-HU" dirty="0" smtClean="0">
              <a:latin typeface="Calibri" panose="020F0502020204030204" pitchFamily="34" charset="0"/>
            </a:rPr>
            <a:t> menedzselése) </a:t>
          </a:r>
          <a:endParaRPr lang="hu-HU" dirty="0">
            <a:latin typeface="Calibri" panose="020F0502020204030204" pitchFamily="34" charset="0"/>
          </a:endParaRPr>
        </a:p>
      </dgm:t>
    </dgm:pt>
    <dgm:pt modelId="{D73C92A5-3D57-42D1-8630-9C08265A9F9B}" type="parTrans" cxnId="{579AB05C-4F03-437B-8472-569F05EE8DFB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09E06190-4972-43C0-AC33-15B111E2244F}" type="sibTrans" cxnId="{579AB05C-4F03-437B-8472-569F05EE8DFB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F4BA3524-CC14-438A-A000-FAF5561F4B42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A személyes gondoskodást nyújtó szociális, illetve a hozzátartozóknak szóló szakmai szolgáltatások bővítése</a:t>
          </a:r>
          <a:endParaRPr lang="hu-HU" dirty="0">
            <a:latin typeface="Calibri" panose="020F0502020204030204" pitchFamily="34" charset="0"/>
          </a:endParaRPr>
        </a:p>
      </dgm:t>
    </dgm:pt>
    <dgm:pt modelId="{6D239465-58E7-4A74-8647-0652BAE0CCAA}" type="parTrans" cxnId="{C6D3C5BA-9F14-4ECD-BA62-2CCA1E0EEDB8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A3757FB9-6355-448F-AD39-CDBD419A683D}" type="sibTrans" cxnId="{C6D3C5BA-9F14-4ECD-BA62-2CCA1E0EEDB8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5289D384-8D36-496A-83E3-5D748700C818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Segítség „életvezetési”, kezelési-gondozási tervek elkészítéséhez</a:t>
          </a:r>
          <a:endParaRPr lang="hu-HU" dirty="0">
            <a:latin typeface="Calibri" panose="020F0502020204030204" pitchFamily="34" charset="0"/>
          </a:endParaRPr>
        </a:p>
      </dgm:t>
    </dgm:pt>
    <dgm:pt modelId="{E33D58BB-E5D7-4EEF-B060-D5FB2851EBF0}" type="parTrans" cxnId="{56499894-DFBC-443A-8492-46CB110090C0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82C9DF6E-90C7-4B6A-AE6B-5DDF94E9A069}" type="sibTrans" cxnId="{56499894-DFBC-443A-8492-46CB110090C0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2D6481BA-2CA6-456C-8FAF-1F52C6666BDB}">
      <dgm:prSet/>
      <dgm:spPr/>
      <dgm:t>
        <a:bodyPr/>
        <a:lstStyle/>
        <a:p>
          <a:pPr rtl="0"/>
          <a:r>
            <a:rPr lang="hu-HU" dirty="0" smtClean="0">
              <a:latin typeface="Calibri" panose="020F0502020204030204" pitchFamily="34" charset="0"/>
            </a:rPr>
            <a:t>Az egyes szolgáltatási formák közötti átjárhatóság lehetővé tétele</a:t>
          </a:r>
          <a:endParaRPr lang="hu-HU" dirty="0">
            <a:latin typeface="Calibri" panose="020F0502020204030204" pitchFamily="34" charset="0"/>
          </a:endParaRPr>
        </a:p>
      </dgm:t>
    </dgm:pt>
    <dgm:pt modelId="{58D11E93-83BB-42C2-A6BC-D02FFBE97558}" type="parTrans" cxnId="{FF81F5B5-0AD8-4E91-88F3-66FE47A453C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12B2A219-8DE3-4757-B1BD-CA2F293B7DFE}" type="sibTrans" cxnId="{FF81F5B5-0AD8-4E91-88F3-66FE47A453C3}">
      <dgm:prSet/>
      <dgm:spPr/>
      <dgm:t>
        <a:bodyPr/>
        <a:lstStyle/>
        <a:p>
          <a:endParaRPr lang="hu-HU">
            <a:latin typeface="Calibri" panose="020F0502020204030204" pitchFamily="34" charset="0"/>
          </a:endParaRPr>
        </a:p>
      </dgm:t>
    </dgm:pt>
    <dgm:pt modelId="{6E773C10-6005-4A1B-88E6-4C6FDC919674}" type="pres">
      <dgm:prSet presAssocID="{9FA37D96-A7C9-4E4D-9502-BFB605922B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86DB036-5ECE-468E-A0B5-F2C5D8ABD2E8}" type="pres">
      <dgm:prSet presAssocID="{6BC2C1D1-AC3D-40BF-A5EE-C2BD0C22E26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860673-43C3-4220-9812-F00FD70E2843}" type="pres">
      <dgm:prSet presAssocID="{AFB22496-6978-4927-8F9D-8EBA0627B83D}" presName="sibTrans" presStyleCnt="0"/>
      <dgm:spPr/>
    </dgm:pt>
    <dgm:pt modelId="{CBD492A2-5C1F-4AEF-B31B-29C3B2ABF5D4}" type="pres">
      <dgm:prSet presAssocID="{47F20451-30A4-40E3-93D6-5341A2F1B9C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1B77969-0FBA-4A73-A437-A14DA27C3447}" type="pres">
      <dgm:prSet presAssocID="{A4C940A0-68DA-428F-A722-EB43E6310D70}" presName="sibTrans" presStyleCnt="0"/>
      <dgm:spPr/>
    </dgm:pt>
    <dgm:pt modelId="{E060EBCF-4BFF-4283-A211-38A555A66324}" type="pres">
      <dgm:prSet presAssocID="{C2FB226B-272E-45DD-A966-83932387FB8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6921DB8-E8AA-4C33-9D01-4B4F8E2C77A4}" type="pres">
      <dgm:prSet presAssocID="{DC0AE6BA-4DCF-453D-B543-04680CAA1B65}" presName="sibTrans" presStyleCnt="0"/>
      <dgm:spPr/>
    </dgm:pt>
    <dgm:pt modelId="{6ECA280B-5308-4712-B753-66244A7F9241}" type="pres">
      <dgm:prSet presAssocID="{2BB8C760-2388-41BB-8585-CB63CBD8BC1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1A6475-783B-4FC8-87A9-2536B9E8BF21}" type="pres">
      <dgm:prSet presAssocID="{52B2B39D-53C3-4F31-8F84-4294CEEAA30D}" presName="sibTrans" presStyleCnt="0"/>
      <dgm:spPr/>
    </dgm:pt>
    <dgm:pt modelId="{241948C6-DF16-4EAF-B13A-DFE653BF525B}" type="pres">
      <dgm:prSet presAssocID="{030FB748-E5CB-4E87-9333-8C61433DCA8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82BD91-4FB6-4762-9CE5-717D016FB15E}" type="pres">
      <dgm:prSet presAssocID="{45C9E827-26BE-469D-8AE6-ED93746A40F5}" presName="sibTrans" presStyleCnt="0"/>
      <dgm:spPr/>
    </dgm:pt>
    <dgm:pt modelId="{4E89C209-6CF6-472C-B74B-FB44DB9AE02D}" type="pres">
      <dgm:prSet presAssocID="{62F64666-A756-4AD6-81B6-0C9576A68B5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DA7E49-CAF2-48B6-A3B4-A6207ED7D5DB}" type="pres">
      <dgm:prSet presAssocID="{09E06190-4972-43C0-AC33-15B111E2244F}" presName="sibTrans" presStyleCnt="0"/>
      <dgm:spPr/>
    </dgm:pt>
    <dgm:pt modelId="{AB060A86-417C-47E7-8972-388CBCA4B0B1}" type="pres">
      <dgm:prSet presAssocID="{F4BA3524-CC14-438A-A000-FAF5561F4B4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17096B-EF35-48B5-A3CC-7509F7B4D5BD}" type="pres">
      <dgm:prSet presAssocID="{A3757FB9-6355-448F-AD39-CDBD419A683D}" presName="sibTrans" presStyleCnt="0"/>
      <dgm:spPr/>
    </dgm:pt>
    <dgm:pt modelId="{103F97FA-47B1-4D6F-9A4F-3F13468ED382}" type="pres">
      <dgm:prSet presAssocID="{5289D384-8D36-496A-83E3-5D748700C8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348D7D-DD98-4890-8F43-000B4C5F2629}" type="pres">
      <dgm:prSet presAssocID="{82C9DF6E-90C7-4B6A-AE6B-5DDF94E9A069}" presName="sibTrans" presStyleCnt="0"/>
      <dgm:spPr/>
    </dgm:pt>
    <dgm:pt modelId="{DD776987-DDF2-4729-AC16-CDB4B846EBB9}" type="pres">
      <dgm:prSet presAssocID="{2D6481BA-2CA6-456C-8FAF-1F52C6666BD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47AE474-6296-489A-849A-6F9ED325D954}" srcId="{9FA37D96-A7C9-4E4D-9502-BFB605922B5E}" destId="{2BB8C760-2388-41BB-8585-CB63CBD8BC15}" srcOrd="3" destOrd="0" parTransId="{2D52F3CE-F60C-464A-9DB7-B50054CF0081}" sibTransId="{52B2B39D-53C3-4F31-8F84-4294CEEAA30D}"/>
    <dgm:cxn modelId="{AC00B1EE-F02B-4874-AA67-4975C4247588}" type="presOf" srcId="{2BB8C760-2388-41BB-8585-CB63CBD8BC15}" destId="{6ECA280B-5308-4712-B753-66244A7F9241}" srcOrd="0" destOrd="0" presId="urn:microsoft.com/office/officeart/2005/8/layout/default"/>
    <dgm:cxn modelId="{45531E92-CC5E-4052-AF70-6052AAB624AC}" type="presOf" srcId="{2D6481BA-2CA6-456C-8FAF-1F52C6666BDB}" destId="{DD776987-DDF2-4729-AC16-CDB4B846EBB9}" srcOrd="0" destOrd="0" presId="urn:microsoft.com/office/officeart/2005/8/layout/default"/>
    <dgm:cxn modelId="{DB8F393C-004F-4B92-9688-4A4EAF40F3C3}" srcId="{9FA37D96-A7C9-4E4D-9502-BFB605922B5E}" destId="{6BC2C1D1-AC3D-40BF-A5EE-C2BD0C22E262}" srcOrd="0" destOrd="0" parTransId="{EFEE0C9A-B5F7-4B34-B2EC-A67E112BCE94}" sibTransId="{AFB22496-6978-4927-8F9D-8EBA0627B83D}"/>
    <dgm:cxn modelId="{758E78AB-C92C-4708-A5D8-9FE75C950CAA}" type="presOf" srcId="{F4BA3524-CC14-438A-A000-FAF5561F4B42}" destId="{AB060A86-417C-47E7-8972-388CBCA4B0B1}" srcOrd="0" destOrd="0" presId="urn:microsoft.com/office/officeart/2005/8/layout/default"/>
    <dgm:cxn modelId="{37E3F44B-E7F8-4E28-B18A-1595E96540E3}" srcId="{9FA37D96-A7C9-4E4D-9502-BFB605922B5E}" destId="{030FB748-E5CB-4E87-9333-8C61433DCA80}" srcOrd="4" destOrd="0" parTransId="{5FD93CD5-12CA-4016-AF06-8139035A7B43}" sibTransId="{45C9E827-26BE-469D-8AE6-ED93746A40F5}"/>
    <dgm:cxn modelId="{FF81F5B5-0AD8-4E91-88F3-66FE47A453C3}" srcId="{9FA37D96-A7C9-4E4D-9502-BFB605922B5E}" destId="{2D6481BA-2CA6-456C-8FAF-1F52C6666BDB}" srcOrd="8" destOrd="0" parTransId="{58D11E93-83BB-42C2-A6BC-D02FFBE97558}" sibTransId="{12B2A219-8DE3-4757-B1BD-CA2F293B7DFE}"/>
    <dgm:cxn modelId="{89196740-1B7F-4674-8DFC-14F62D7DC26F}" srcId="{9FA37D96-A7C9-4E4D-9502-BFB605922B5E}" destId="{47F20451-30A4-40E3-93D6-5341A2F1B9C3}" srcOrd="1" destOrd="0" parTransId="{0A07FEA1-514B-47B5-80B7-697A573691EB}" sibTransId="{A4C940A0-68DA-428F-A722-EB43E6310D70}"/>
    <dgm:cxn modelId="{FE44433D-6248-4CFB-8B43-B9EF0C4B4619}" type="presOf" srcId="{47F20451-30A4-40E3-93D6-5341A2F1B9C3}" destId="{CBD492A2-5C1F-4AEF-B31B-29C3B2ABF5D4}" srcOrd="0" destOrd="0" presId="urn:microsoft.com/office/officeart/2005/8/layout/default"/>
    <dgm:cxn modelId="{20B10EA7-9E3B-4D12-B2EA-B7BA6856A196}" type="presOf" srcId="{030FB748-E5CB-4E87-9333-8C61433DCA80}" destId="{241948C6-DF16-4EAF-B13A-DFE653BF525B}" srcOrd="0" destOrd="0" presId="urn:microsoft.com/office/officeart/2005/8/layout/default"/>
    <dgm:cxn modelId="{B0711F01-ECF7-4B28-A065-203CA9AC7114}" type="presOf" srcId="{C2FB226B-272E-45DD-A966-83932387FB82}" destId="{E060EBCF-4BFF-4283-A211-38A555A66324}" srcOrd="0" destOrd="0" presId="urn:microsoft.com/office/officeart/2005/8/layout/default"/>
    <dgm:cxn modelId="{27551823-8528-4F03-91B7-B64886C1F708}" type="presOf" srcId="{9FA37D96-A7C9-4E4D-9502-BFB605922B5E}" destId="{6E773C10-6005-4A1B-88E6-4C6FDC919674}" srcOrd="0" destOrd="0" presId="urn:microsoft.com/office/officeart/2005/8/layout/default"/>
    <dgm:cxn modelId="{4DA75004-21E1-4C24-83D6-DA62912F79D8}" type="presOf" srcId="{62F64666-A756-4AD6-81B6-0C9576A68B5B}" destId="{4E89C209-6CF6-472C-B74B-FB44DB9AE02D}" srcOrd="0" destOrd="0" presId="urn:microsoft.com/office/officeart/2005/8/layout/default"/>
    <dgm:cxn modelId="{56499894-DFBC-443A-8492-46CB110090C0}" srcId="{9FA37D96-A7C9-4E4D-9502-BFB605922B5E}" destId="{5289D384-8D36-496A-83E3-5D748700C818}" srcOrd="7" destOrd="0" parTransId="{E33D58BB-E5D7-4EEF-B060-D5FB2851EBF0}" sibTransId="{82C9DF6E-90C7-4B6A-AE6B-5DDF94E9A069}"/>
    <dgm:cxn modelId="{579AB05C-4F03-437B-8472-569F05EE8DFB}" srcId="{9FA37D96-A7C9-4E4D-9502-BFB605922B5E}" destId="{62F64666-A756-4AD6-81B6-0C9576A68B5B}" srcOrd="5" destOrd="0" parTransId="{D73C92A5-3D57-42D1-8630-9C08265A9F9B}" sibTransId="{09E06190-4972-43C0-AC33-15B111E2244F}"/>
    <dgm:cxn modelId="{5B2468C0-5E36-41C6-863B-9CFF0EA9BDCC}" srcId="{9FA37D96-A7C9-4E4D-9502-BFB605922B5E}" destId="{C2FB226B-272E-45DD-A966-83932387FB82}" srcOrd="2" destOrd="0" parTransId="{EDFA59C0-7004-4CB3-A0D8-E56CD762856F}" sibTransId="{DC0AE6BA-4DCF-453D-B543-04680CAA1B65}"/>
    <dgm:cxn modelId="{C6D3C5BA-9F14-4ECD-BA62-2CCA1E0EEDB8}" srcId="{9FA37D96-A7C9-4E4D-9502-BFB605922B5E}" destId="{F4BA3524-CC14-438A-A000-FAF5561F4B42}" srcOrd="6" destOrd="0" parTransId="{6D239465-58E7-4A74-8647-0652BAE0CCAA}" sibTransId="{A3757FB9-6355-448F-AD39-CDBD419A683D}"/>
    <dgm:cxn modelId="{9911E422-5FC4-47B5-9699-73327A0E7BEE}" type="presOf" srcId="{6BC2C1D1-AC3D-40BF-A5EE-C2BD0C22E262}" destId="{A86DB036-5ECE-468E-A0B5-F2C5D8ABD2E8}" srcOrd="0" destOrd="0" presId="urn:microsoft.com/office/officeart/2005/8/layout/default"/>
    <dgm:cxn modelId="{1889EB2B-20E0-4690-A25A-017BE74FB736}" type="presOf" srcId="{5289D384-8D36-496A-83E3-5D748700C818}" destId="{103F97FA-47B1-4D6F-9A4F-3F13468ED382}" srcOrd="0" destOrd="0" presId="urn:microsoft.com/office/officeart/2005/8/layout/default"/>
    <dgm:cxn modelId="{C2CE4ED3-5267-4528-878E-588F8CC7BDA4}" type="presParOf" srcId="{6E773C10-6005-4A1B-88E6-4C6FDC919674}" destId="{A86DB036-5ECE-468E-A0B5-F2C5D8ABD2E8}" srcOrd="0" destOrd="0" presId="urn:microsoft.com/office/officeart/2005/8/layout/default"/>
    <dgm:cxn modelId="{E1FCAFFE-33EC-4BD4-AC70-4149BD3C3F9D}" type="presParOf" srcId="{6E773C10-6005-4A1B-88E6-4C6FDC919674}" destId="{A8860673-43C3-4220-9812-F00FD70E2843}" srcOrd="1" destOrd="0" presId="urn:microsoft.com/office/officeart/2005/8/layout/default"/>
    <dgm:cxn modelId="{33773BAC-0402-41C8-809F-27C169E64EE2}" type="presParOf" srcId="{6E773C10-6005-4A1B-88E6-4C6FDC919674}" destId="{CBD492A2-5C1F-4AEF-B31B-29C3B2ABF5D4}" srcOrd="2" destOrd="0" presId="urn:microsoft.com/office/officeart/2005/8/layout/default"/>
    <dgm:cxn modelId="{4BF1E37F-731C-4E73-8D79-02EEF2776DBB}" type="presParOf" srcId="{6E773C10-6005-4A1B-88E6-4C6FDC919674}" destId="{B1B77969-0FBA-4A73-A437-A14DA27C3447}" srcOrd="3" destOrd="0" presId="urn:microsoft.com/office/officeart/2005/8/layout/default"/>
    <dgm:cxn modelId="{B009C022-0D76-4DA9-9B48-59DD36A7A0D7}" type="presParOf" srcId="{6E773C10-6005-4A1B-88E6-4C6FDC919674}" destId="{E060EBCF-4BFF-4283-A211-38A555A66324}" srcOrd="4" destOrd="0" presId="urn:microsoft.com/office/officeart/2005/8/layout/default"/>
    <dgm:cxn modelId="{53962547-BA13-4742-A052-2F4C383E7BC8}" type="presParOf" srcId="{6E773C10-6005-4A1B-88E6-4C6FDC919674}" destId="{96921DB8-E8AA-4C33-9D01-4B4F8E2C77A4}" srcOrd="5" destOrd="0" presId="urn:microsoft.com/office/officeart/2005/8/layout/default"/>
    <dgm:cxn modelId="{1C37C743-0C9C-4792-90EA-6A42330557AC}" type="presParOf" srcId="{6E773C10-6005-4A1B-88E6-4C6FDC919674}" destId="{6ECA280B-5308-4712-B753-66244A7F9241}" srcOrd="6" destOrd="0" presId="urn:microsoft.com/office/officeart/2005/8/layout/default"/>
    <dgm:cxn modelId="{2850E404-DAF0-4E2C-A670-C102FD987717}" type="presParOf" srcId="{6E773C10-6005-4A1B-88E6-4C6FDC919674}" destId="{3B1A6475-783B-4FC8-87A9-2536B9E8BF21}" srcOrd="7" destOrd="0" presId="urn:microsoft.com/office/officeart/2005/8/layout/default"/>
    <dgm:cxn modelId="{EF45B9D4-3947-4A2B-A10D-13B142018E87}" type="presParOf" srcId="{6E773C10-6005-4A1B-88E6-4C6FDC919674}" destId="{241948C6-DF16-4EAF-B13A-DFE653BF525B}" srcOrd="8" destOrd="0" presId="urn:microsoft.com/office/officeart/2005/8/layout/default"/>
    <dgm:cxn modelId="{B9ED3288-8413-4A13-A2A1-4AF7FDD75BE8}" type="presParOf" srcId="{6E773C10-6005-4A1B-88E6-4C6FDC919674}" destId="{C182BD91-4FB6-4762-9CE5-717D016FB15E}" srcOrd="9" destOrd="0" presId="urn:microsoft.com/office/officeart/2005/8/layout/default"/>
    <dgm:cxn modelId="{758EDF97-0794-40B4-9F96-5F7CE7DF0F77}" type="presParOf" srcId="{6E773C10-6005-4A1B-88E6-4C6FDC919674}" destId="{4E89C209-6CF6-472C-B74B-FB44DB9AE02D}" srcOrd="10" destOrd="0" presId="urn:microsoft.com/office/officeart/2005/8/layout/default"/>
    <dgm:cxn modelId="{639A435B-47EF-4A90-89DA-D64D96B3A17A}" type="presParOf" srcId="{6E773C10-6005-4A1B-88E6-4C6FDC919674}" destId="{69DA7E49-CAF2-48B6-A3B4-A6207ED7D5DB}" srcOrd="11" destOrd="0" presId="urn:microsoft.com/office/officeart/2005/8/layout/default"/>
    <dgm:cxn modelId="{DFC5EA7B-C900-4A45-9A94-44578CC217E9}" type="presParOf" srcId="{6E773C10-6005-4A1B-88E6-4C6FDC919674}" destId="{AB060A86-417C-47E7-8972-388CBCA4B0B1}" srcOrd="12" destOrd="0" presId="urn:microsoft.com/office/officeart/2005/8/layout/default"/>
    <dgm:cxn modelId="{4CFD79FF-AFEC-4215-8644-2F8BB044740E}" type="presParOf" srcId="{6E773C10-6005-4A1B-88E6-4C6FDC919674}" destId="{9717096B-EF35-48B5-A3CC-7509F7B4D5BD}" srcOrd="13" destOrd="0" presId="urn:microsoft.com/office/officeart/2005/8/layout/default"/>
    <dgm:cxn modelId="{0A843369-A8FE-4DCD-93A9-B4F548552C97}" type="presParOf" srcId="{6E773C10-6005-4A1B-88E6-4C6FDC919674}" destId="{103F97FA-47B1-4D6F-9A4F-3F13468ED382}" srcOrd="14" destOrd="0" presId="urn:microsoft.com/office/officeart/2005/8/layout/default"/>
    <dgm:cxn modelId="{B5254A5F-4B5F-417C-BA21-173A16F032C9}" type="presParOf" srcId="{6E773C10-6005-4A1B-88E6-4C6FDC919674}" destId="{C3348D7D-DD98-4890-8F43-000B4C5F2629}" srcOrd="15" destOrd="0" presId="urn:microsoft.com/office/officeart/2005/8/layout/default"/>
    <dgm:cxn modelId="{A34DAC95-9DB4-4512-BC78-4571AFB488F0}" type="presParOf" srcId="{6E773C10-6005-4A1B-88E6-4C6FDC919674}" destId="{DD776987-DDF2-4729-AC16-CDB4B846EBB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3C7CC-8D03-412B-B556-D5F53EB0A7C5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FEE4832-4490-4AA9-9622-F240C133F5F1}">
      <dgm:prSet custT="1"/>
      <dgm:spPr/>
      <dgm:t>
        <a:bodyPr/>
        <a:lstStyle/>
        <a:p>
          <a:pPr rtl="0"/>
          <a:r>
            <a:rPr lang="hu-HU" sz="1300" dirty="0" smtClean="0">
              <a:latin typeface="Calibri" panose="020F0502020204030204" pitchFamily="34" charset="0"/>
            </a:rPr>
            <a:t>A demencia társadalmi megítélésének javítása, az elfogadóbb társadalmi légkör elősegítése</a:t>
          </a:r>
          <a:endParaRPr lang="hu-HU" sz="1300" dirty="0">
            <a:latin typeface="Calibri" panose="020F0502020204030204" pitchFamily="34" charset="0"/>
          </a:endParaRPr>
        </a:p>
      </dgm:t>
    </dgm:pt>
    <dgm:pt modelId="{E811724C-02C9-4E96-A9AF-BB529762E0A1}" type="parTrans" cxnId="{1E2C951B-E01A-4ABA-B8AB-1DFE7B9574C9}">
      <dgm:prSet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299A595A-8E60-4E47-AC2E-E241B113BED9}" type="sibTrans" cxnId="{1E2C951B-E01A-4ABA-B8AB-1DFE7B9574C9}">
      <dgm:prSet custT="1"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61E65A5C-B745-4957-B6AF-AC56F7A0EFB6}">
      <dgm:prSet custT="1"/>
      <dgm:spPr/>
      <dgm:t>
        <a:bodyPr/>
        <a:lstStyle/>
        <a:p>
          <a:pPr rtl="0"/>
          <a:r>
            <a:rPr lang="hu-HU" sz="1300" dirty="0" smtClean="0">
              <a:latin typeface="Calibri" panose="020F0502020204030204" pitchFamily="34" charset="0"/>
            </a:rPr>
            <a:t>A demenciával kapcsolatos szakmai ismeretek bővítése, a prevenció elősegítése </a:t>
          </a:r>
          <a:endParaRPr lang="hu-HU" sz="1300" dirty="0">
            <a:latin typeface="Calibri" panose="020F0502020204030204" pitchFamily="34" charset="0"/>
          </a:endParaRPr>
        </a:p>
      </dgm:t>
    </dgm:pt>
    <dgm:pt modelId="{12DFE094-0C3E-4E92-8031-E56EFFD43F1D}" type="parTrans" cxnId="{DE04D0FC-1E3F-47F6-9E75-F1EA1C80A04A}">
      <dgm:prSet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B0E65BB6-AA64-4A3C-9FA8-4A4EBA6856F8}" type="sibTrans" cxnId="{DE04D0FC-1E3F-47F6-9E75-F1EA1C80A04A}">
      <dgm:prSet custT="1"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F1B3889F-E7D2-4573-B01F-3FFCDE91E392}">
      <dgm:prSet custT="1"/>
      <dgm:spPr/>
      <dgm:t>
        <a:bodyPr/>
        <a:lstStyle/>
        <a:p>
          <a:pPr rtl="0"/>
          <a:r>
            <a:rPr lang="hu-HU" sz="1300" dirty="0" smtClean="0">
              <a:latin typeface="Calibri" panose="020F0502020204030204" pitchFamily="34" charset="0"/>
            </a:rPr>
            <a:t>Forrásteremtés, beruházások az egészségügyi és szociális ellátórendszerek javítására</a:t>
          </a:r>
          <a:endParaRPr lang="hu-HU" sz="1300" dirty="0">
            <a:latin typeface="Calibri" panose="020F0502020204030204" pitchFamily="34" charset="0"/>
          </a:endParaRPr>
        </a:p>
      </dgm:t>
    </dgm:pt>
    <dgm:pt modelId="{B1706895-540A-455A-AFDD-F0E57CFB072D}" type="parTrans" cxnId="{4FD039B0-19D5-4EA3-B488-18C4FC295739}">
      <dgm:prSet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29B0F40B-0D18-4751-BA19-25C6A50B8DCC}" type="sibTrans" cxnId="{4FD039B0-19D5-4EA3-B488-18C4FC295739}">
      <dgm:prSet custT="1"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B850C205-8B6F-4A40-A84A-63DE75D3C8B2}">
      <dgm:prSet custT="1"/>
      <dgm:spPr/>
      <dgm:t>
        <a:bodyPr/>
        <a:lstStyle/>
        <a:p>
          <a:pPr rtl="0"/>
          <a:r>
            <a:rPr lang="hu-HU" sz="1300" dirty="0" smtClean="0">
              <a:latin typeface="Calibri" panose="020F0502020204030204" pitchFamily="34" charset="0"/>
            </a:rPr>
            <a:t>A népegészségügyi  programokban a demencia fokozott prioritásként történő kezelése</a:t>
          </a:r>
          <a:endParaRPr lang="hu-HU" sz="1300" dirty="0">
            <a:latin typeface="Calibri" panose="020F0502020204030204" pitchFamily="34" charset="0"/>
          </a:endParaRPr>
        </a:p>
      </dgm:t>
    </dgm:pt>
    <dgm:pt modelId="{2B23D15D-6976-4E8B-9C33-CD0B0FBE5541}" type="parTrans" cxnId="{8CC371E8-F1F7-47C2-A349-0080EE3098F9}">
      <dgm:prSet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36E84D50-C4F6-4A8F-9F4B-848242F7C87B}" type="sibTrans" cxnId="{8CC371E8-F1F7-47C2-A349-0080EE3098F9}">
      <dgm:prSet custT="1"/>
      <dgm:spPr/>
      <dgm:t>
        <a:bodyPr/>
        <a:lstStyle/>
        <a:p>
          <a:endParaRPr lang="hu-HU" sz="1300">
            <a:latin typeface="Calibri" panose="020F0502020204030204" pitchFamily="34" charset="0"/>
          </a:endParaRPr>
        </a:p>
      </dgm:t>
    </dgm:pt>
    <dgm:pt modelId="{B0A8B91D-DA83-4168-8BBA-CEE6FE3118A5}" type="pres">
      <dgm:prSet presAssocID="{8843C7CC-8D03-412B-B556-D5F53EB0A7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4F377F3-7E6D-44B9-BEDE-D920535BF36F}" type="pres">
      <dgm:prSet presAssocID="{8FEE4832-4490-4AA9-9622-F240C133F5F1}" presName="node" presStyleLbl="node1" presStyleIdx="0" presStyleCnt="4" custScaleX="133100" custScaleY="133100" custRadScaleRad="115786" custRadScaleInc="-31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61EE7C-C6CB-4E0C-8887-0B96591ECF83}" type="pres">
      <dgm:prSet presAssocID="{299A595A-8E60-4E47-AC2E-E241B113BED9}" presName="sibTrans" presStyleLbl="sibTrans2D1" presStyleIdx="0" presStyleCnt="4"/>
      <dgm:spPr/>
      <dgm:t>
        <a:bodyPr/>
        <a:lstStyle/>
        <a:p>
          <a:endParaRPr lang="hu-HU"/>
        </a:p>
      </dgm:t>
    </dgm:pt>
    <dgm:pt modelId="{29B5EC35-CD71-4EDD-93D5-F79176452220}" type="pres">
      <dgm:prSet presAssocID="{299A595A-8E60-4E47-AC2E-E241B113BED9}" presName="connectorText" presStyleLbl="sibTrans2D1" presStyleIdx="0" presStyleCnt="4"/>
      <dgm:spPr/>
      <dgm:t>
        <a:bodyPr/>
        <a:lstStyle/>
        <a:p>
          <a:endParaRPr lang="hu-HU"/>
        </a:p>
      </dgm:t>
    </dgm:pt>
    <dgm:pt modelId="{9FFA25F4-20E8-4829-955F-C42CFA1AB2E2}" type="pres">
      <dgm:prSet presAssocID="{61E65A5C-B745-4957-B6AF-AC56F7A0EFB6}" presName="node" presStyleLbl="node1" presStyleIdx="1" presStyleCnt="4" custScaleX="133100" custScaleY="133100" custRadScaleRad="122281" custRadScaleInc="-109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55FDD9-F944-412E-9701-A034AD0A9C81}" type="pres">
      <dgm:prSet presAssocID="{B0E65BB6-AA64-4A3C-9FA8-4A4EBA6856F8}" presName="sibTrans" presStyleLbl="sibTrans2D1" presStyleIdx="1" presStyleCnt="4"/>
      <dgm:spPr/>
      <dgm:t>
        <a:bodyPr/>
        <a:lstStyle/>
        <a:p>
          <a:endParaRPr lang="hu-HU"/>
        </a:p>
      </dgm:t>
    </dgm:pt>
    <dgm:pt modelId="{1F548725-8201-44BA-B26C-3091452529D7}" type="pres">
      <dgm:prSet presAssocID="{B0E65BB6-AA64-4A3C-9FA8-4A4EBA6856F8}" presName="connectorText" presStyleLbl="sibTrans2D1" presStyleIdx="1" presStyleCnt="4"/>
      <dgm:spPr/>
      <dgm:t>
        <a:bodyPr/>
        <a:lstStyle/>
        <a:p>
          <a:endParaRPr lang="hu-HU"/>
        </a:p>
      </dgm:t>
    </dgm:pt>
    <dgm:pt modelId="{5E79E4E7-44B3-4B33-90DB-2372FF7B6120}" type="pres">
      <dgm:prSet presAssocID="{F1B3889F-E7D2-4573-B01F-3FFCDE91E392}" presName="node" presStyleLbl="node1" presStyleIdx="2" presStyleCnt="4" custScaleX="133100" custScaleY="133100" custRadScaleRad="97186" custRadScaleInc="37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44D2C0-DA56-41E3-8A35-BFBFE6997FC0}" type="pres">
      <dgm:prSet presAssocID="{29B0F40B-0D18-4751-BA19-25C6A50B8DCC}" presName="sibTrans" presStyleLbl="sibTrans2D1" presStyleIdx="2" presStyleCnt="4"/>
      <dgm:spPr/>
      <dgm:t>
        <a:bodyPr/>
        <a:lstStyle/>
        <a:p>
          <a:endParaRPr lang="hu-HU"/>
        </a:p>
      </dgm:t>
    </dgm:pt>
    <dgm:pt modelId="{70F6E8E0-22BD-4F0A-9135-D5C5D5BBAF5D}" type="pres">
      <dgm:prSet presAssocID="{29B0F40B-0D18-4751-BA19-25C6A50B8DCC}" presName="connectorText" presStyleLbl="sibTrans2D1" presStyleIdx="2" presStyleCnt="4"/>
      <dgm:spPr/>
      <dgm:t>
        <a:bodyPr/>
        <a:lstStyle/>
        <a:p>
          <a:endParaRPr lang="hu-HU"/>
        </a:p>
      </dgm:t>
    </dgm:pt>
    <dgm:pt modelId="{664A93F6-F5EF-49FE-8203-B0ED5CA758BF}" type="pres">
      <dgm:prSet presAssocID="{B850C205-8B6F-4A40-A84A-63DE75D3C8B2}" presName="node" presStyleLbl="node1" presStyleIdx="3" presStyleCnt="4" custScaleX="133100" custScaleY="133100" custRadScaleRad="127974" custRadScaleInc="105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8EA748-F67F-4F9A-9E74-44EAC5F42386}" type="pres">
      <dgm:prSet presAssocID="{36E84D50-C4F6-4A8F-9F4B-848242F7C87B}" presName="sibTrans" presStyleLbl="sibTrans2D1" presStyleIdx="3" presStyleCnt="4"/>
      <dgm:spPr/>
      <dgm:t>
        <a:bodyPr/>
        <a:lstStyle/>
        <a:p>
          <a:endParaRPr lang="hu-HU"/>
        </a:p>
      </dgm:t>
    </dgm:pt>
    <dgm:pt modelId="{FC01BC21-072F-4657-9C58-C4B857143615}" type="pres">
      <dgm:prSet presAssocID="{36E84D50-C4F6-4A8F-9F4B-848242F7C87B}" presName="connectorText" presStyleLbl="sibTrans2D1" presStyleIdx="3" presStyleCnt="4"/>
      <dgm:spPr/>
      <dgm:t>
        <a:bodyPr/>
        <a:lstStyle/>
        <a:p>
          <a:endParaRPr lang="hu-HU"/>
        </a:p>
      </dgm:t>
    </dgm:pt>
  </dgm:ptLst>
  <dgm:cxnLst>
    <dgm:cxn modelId="{4FD039B0-19D5-4EA3-B488-18C4FC295739}" srcId="{8843C7CC-8D03-412B-B556-D5F53EB0A7C5}" destId="{F1B3889F-E7D2-4573-B01F-3FFCDE91E392}" srcOrd="2" destOrd="0" parTransId="{B1706895-540A-455A-AFDD-F0E57CFB072D}" sibTransId="{29B0F40B-0D18-4751-BA19-25C6A50B8DCC}"/>
    <dgm:cxn modelId="{7D4AA6B5-D463-4A7B-9C60-0602D52D65F0}" type="presOf" srcId="{299A595A-8E60-4E47-AC2E-E241B113BED9}" destId="{29B5EC35-CD71-4EDD-93D5-F79176452220}" srcOrd="1" destOrd="0" presId="urn:microsoft.com/office/officeart/2005/8/layout/cycle2"/>
    <dgm:cxn modelId="{A86808DA-3267-40E1-98DC-9B3E138A70A2}" type="presOf" srcId="{299A595A-8E60-4E47-AC2E-E241B113BED9}" destId="{2B61EE7C-C6CB-4E0C-8887-0B96591ECF83}" srcOrd="0" destOrd="0" presId="urn:microsoft.com/office/officeart/2005/8/layout/cycle2"/>
    <dgm:cxn modelId="{4A4B13A6-C497-4415-AA0B-2DA74CF7B25C}" type="presOf" srcId="{B0E65BB6-AA64-4A3C-9FA8-4A4EBA6856F8}" destId="{8C55FDD9-F944-412E-9701-A034AD0A9C81}" srcOrd="0" destOrd="0" presId="urn:microsoft.com/office/officeart/2005/8/layout/cycle2"/>
    <dgm:cxn modelId="{1E2C951B-E01A-4ABA-B8AB-1DFE7B9574C9}" srcId="{8843C7CC-8D03-412B-B556-D5F53EB0A7C5}" destId="{8FEE4832-4490-4AA9-9622-F240C133F5F1}" srcOrd="0" destOrd="0" parTransId="{E811724C-02C9-4E96-A9AF-BB529762E0A1}" sibTransId="{299A595A-8E60-4E47-AC2E-E241B113BED9}"/>
    <dgm:cxn modelId="{ACFCA137-96FC-4A70-8E9F-0247F9BDECA6}" type="presOf" srcId="{29B0F40B-0D18-4751-BA19-25C6A50B8DCC}" destId="{E044D2C0-DA56-41E3-8A35-BFBFE6997FC0}" srcOrd="0" destOrd="0" presId="urn:microsoft.com/office/officeart/2005/8/layout/cycle2"/>
    <dgm:cxn modelId="{8CC371E8-F1F7-47C2-A349-0080EE3098F9}" srcId="{8843C7CC-8D03-412B-B556-D5F53EB0A7C5}" destId="{B850C205-8B6F-4A40-A84A-63DE75D3C8B2}" srcOrd="3" destOrd="0" parTransId="{2B23D15D-6976-4E8B-9C33-CD0B0FBE5541}" sibTransId="{36E84D50-C4F6-4A8F-9F4B-848242F7C87B}"/>
    <dgm:cxn modelId="{DE04D0FC-1E3F-47F6-9E75-F1EA1C80A04A}" srcId="{8843C7CC-8D03-412B-B556-D5F53EB0A7C5}" destId="{61E65A5C-B745-4957-B6AF-AC56F7A0EFB6}" srcOrd="1" destOrd="0" parTransId="{12DFE094-0C3E-4E92-8031-E56EFFD43F1D}" sibTransId="{B0E65BB6-AA64-4A3C-9FA8-4A4EBA6856F8}"/>
    <dgm:cxn modelId="{A2DFA9C6-6067-4265-9647-C86CC01C24DE}" type="presOf" srcId="{8843C7CC-8D03-412B-B556-D5F53EB0A7C5}" destId="{B0A8B91D-DA83-4168-8BBA-CEE6FE3118A5}" srcOrd="0" destOrd="0" presId="urn:microsoft.com/office/officeart/2005/8/layout/cycle2"/>
    <dgm:cxn modelId="{CF236DA4-BBC8-430C-9852-159447CD11E8}" type="presOf" srcId="{29B0F40B-0D18-4751-BA19-25C6A50B8DCC}" destId="{70F6E8E0-22BD-4F0A-9135-D5C5D5BBAF5D}" srcOrd="1" destOrd="0" presId="urn:microsoft.com/office/officeart/2005/8/layout/cycle2"/>
    <dgm:cxn modelId="{6F38CFCA-CB64-481E-AFC7-59987970A66A}" type="presOf" srcId="{B850C205-8B6F-4A40-A84A-63DE75D3C8B2}" destId="{664A93F6-F5EF-49FE-8203-B0ED5CA758BF}" srcOrd="0" destOrd="0" presId="urn:microsoft.com/office/officeart/2005/8/layout/cycle2"/>
    <dgm:cxn modelId="{865E74E0-2679-4FAB-BD60-3ACE171AF11D}" type="presOf" srcId="{36E84D50-C4F6-4A8F-9F4B-848242F7C87B}" destId="{328EA748-F67F-4F9A-9E74-44EAC5F42386}" srcOrd="0" destOrd="0" presId="urn:microsoft.com/office/officeart/2005/8/layout/cycle2"/>
    <dgm:cxn modelId="{905FA4E4-C86F-4F54-9FD3-D80E49C081AB}" type="presOf" srcId="{61E65A5C-B745-4957-B6AF-AC56F7A0EFB6}" destId="{9FFA25F4-20E8-4829-955F-C42CFA1AB2E2}" srcOrd="0" destOrd="0" presId="urn:microsoft.com/office/officeart/2005/8/layout/cycle2"/>
    <dgm:cxn modelId="{78D4E604-8F39-4D84-8999-7BD6BF262516}" type="presOf" srcId="{8FEE4832-4490-4AA9-9622-F240C133F5F1}" destId="{54F377F3-7E6D-44B9-BEDE-D920535BF36F}" srcOrd="0" destOrd="0" presId="urn:microsoft.com/office/officeart/2005/8/layout/cycle2"/>
    <dgm:cxn modelId="{23BA4434-205F-42FA-9DFB-9A2077AACAB7}" type="presOf" srcId="{B0E65BB6-AA64-4A3C-9FA8-4A4EBA6856F8}" destId="{1F548725-8201-44BA-B26C-3091452529D7}" srcOrd="1" destOrd="0" presId="urn:microsoft.com/office/officeart/2005/8/layout/cycle2"/>
    <dgm:cxn modelId="{AAE79AB4-24F1-43A7-84AB-E5127FFAE9E8}" type="presOf" srcId="{36E84D50-C4F6-4A8F-9F4B-848242F7C87B}" destId="{FC01BC21-072F-4657-9C58-C4B857143615}" srcOrd="1" destOrd="0" presId="urn:microsoft.com/office/officeart/2005/8/layout/cycle2"/>
    <dgm:cxn modelId="{8DA70F10-8686-401F-A0D7-056E0FFED4E1}" type="presOf" srcId="{F1B3889F-E7D2-4573-B01F-3FFCDE91E392}" destId="{5E79E4E7-44B3-4B33-90DB-2372FF7B6120}" srcOrd="0" destOrd="0" presId="urn:microsoft.com/office/officeart/2005/8/layout/cycle2"/>
    <dgm:cxn modelId="{63251A7D-27D3-4935-936E-A83C4644AC8A}" type="presParOf" srcId="{B0A8B91D-DA83-4168-8BBA-CEE6FE3118A5}" destId="{54F377F3-7E6D-44B9-BEDE-D920535BF36F}" srcOrd="0" destOrd="0" presId="urn:microsoft.com/office/officeart/2005/8/layout/cycle2"/>
    <dgm:cxn modelId="{3B2C0D17-38A3-483C-9E36-ECD3CA52452C}" type="presParOf" srcId="{B0A8B91D-DA83-4168-8BBA-CEE6FE3118A5}" destId="{2B61EE7C-C6CB-4E0C-8887-0B96591ECF83}" srcOrd="1" destOrd="0" presId="urn:microsoft.com/office/officeart/2005/8/layout/cycle2"/>
    <dgm:cxn modelId="{53D1C3D7-C9E6-4992-9934-7B638AAEF7F9}" type="presParOf" srcId="{2B61EE7C-C6CB-4E0C-8887-0B96591ECF83}" destId="{29B5EC35-CD71-4EDD-93D5-F79176452220}" srcOrd="0" destOrd="0" presId="urn:microsoft.com/office/officeart/2005/8/layout/cycle2"/>
    <dgm:cxn modelId="{9B384BF1-D50A-43BA-A65A-F0E3635CFDFD}" type="presParOf" srcId="{B0A8B91D-DA83-4168-8BBA-CEE6FE3118A5}" destId="{9FFA25F4-20E8-4829-955F-C42CFA1AB2E2}" srcOrd="2" destOrd="0" presId="urn:microsoft.com/office/officeart/2005/8/layout/cycle2"/>
    <dgm:cxn modelId="{726D322C-1B68-45AD-818F-ED99E6989F8C}" type="presParOf" srcId="{B0A8B91D-DA83-4168-8BBA-CEE6FE3118A5}" destId="{8C55FDD9-F944-412E-9701-A034AD0A9C81}" srcOrd="3" destOrd="0" presId="urn:microsoft.com/office/officeart/2005/8/layout/cycle2"/>
    <dgm:cxn modelId="{5277BC39-B759-4A49-B69D-93033B8D96A2}" type="presParOf" srcId="{8C55FDD9-F944-412E-9701-A034AD0A9C81}" destId="{1F548725-8201-44BA-B26C-3091452529D7}" srcOrd="0" destOrd="0" presId="urn:microsoft.com/office/officeart/2005/8/layout/cycle2"/>
    <dgm:cxn modelId="{24D275CF-6C7B-4AAA-A920-EE520149AAC3}" type="presParOf" srcId="{B0A8B91D-DA83-4168-8BBA-CEE6FE3118A5}" destId="{5E79E4E7-44B3-4B33-90DB-2372FF7B6120}" srcOrd="4" destOrd="0" presId="urn:microsoft.com/office/officeart/2005/8/layout/cycle2"/>
    <dgm:cxn modelId="{E3497F6F-A8EC-4A1B-B391-1A1B04B3E5AB}" type="presParOf" srcId="{B0A8B91D-DA83-4168-8BBA-CEE6FE3118A5}" destId="{E044D2C0-DA56-41E3-8A35-BFBFE6997FC0}" srcOrd="5" destOrd="0" presId="urn:microsoft.com/office/officeart/2005/8/layout/cycle2"/>
    <dgm:cxn modelId="{91F9F3B2-7E4B-470C-89DB-FFD0E9EF3026}" type="presParOf" srcId="{E044D2C0-DA56-41E3-8A35-BFBFE6997FC0}" destId="{70F6E8E0-22BD-4F0A-9135-D5C5D5BBAF5D}" srcOrd="0" destOrd="0" presId="urn:microsoft.com/office/officeart/2005/8/layout/cycle2"/>
    <dgm:cxn modelId="{94D8BAF2-6370-40F3-96F9-78729AEF3A39}" type="presParOf" srcId="{B0A8B91D-DA83-4168-8BBA-CEE6FE3118A5}" destId="{664A93F6-F5EF-49FE-8203-B0ED5CA758BF}" srcOrd="6" destOrd="0" presId="urn:microsoft.com/office/officeart/2005/8/layout/cycle2"/>
    <dgm:cxn modelId="{0CFDCD1B-E2A6-4C29-A0D0-FDACC7578F75}" type="presParOf" srcId="{B0A8B91D-DA83-4168-8BBA-CEE6FE3118A5}" destId="{328EA748-F67F-4F9A-9E74-44EAC5F42386}" srcOrd="7" destOrd="0" presId="urn:microsoft.com/office/officeart/2005/8/layout/cycle2"/>
    <dgm:cxn modelId="{EF9CB78F-E724-4A48-8B93-7EABE685BE4A}" type="presParOf" srcId="{328EA748-F67F-4F9A-9E74-44EAC5F42386}" destId="{FC01BC21-072F-4657-9C58-C4B85714361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1296-B3B0-49F7-AE2A-7F324DA7D264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F08F7-3D3A-4709-98B0-91277950CA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02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D05FFA-4383-4574-9830-A5FF25BE8406}" type="datetimeFigureOut">
              <a:rPr lang="hu-HU" smtClean="0"/>
              <a:t>2020.11.26.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64" r:id="rId12"/>
    <p:sldLayoutId id="2147483666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3604587"/>
            <a:ext cx="3600400" cy="2697163"/>
          </a:xfrm>
        </p:spPr>
        <p:txBody>
          <a:bodyPr/>
          <a:lstStyle/>
          <a:p>
            <a:pPr marL="0" indent="0">
              <a:buNone/>
            </a:pPr>
            <a:endParaRPr lang="hu-HU" dirty="0">
              <a:latin typeface="Calibri" panose="020F0502020204030204" pitchFamily="34" charset="0"/>
            </a:endParaRPr>
          </a:p>
          <a:p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605243" y="54868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hu-HU" sz="36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hu-HU" sz="36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Demencia  a családban</a:t>
            </a:r>
            <a:r>
              <a:rPr lang="hu-HU" sz="36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a demenciával kapcsolatos intézkedések aktualitásai </a:t>
            </a:r>
          </a:p>
          <a:p>
            <a:pPr algn="ctr">
              <a:spcBef>
                <a:spcPct val="0"/>
              </a:spcBef>
            </a:pPr>
            <a:endParaRPr lang="hu-HU" sz="36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hu-HU" sz="28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2020.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n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ovember 26. </a:t>
            </a:r>
          </a:p>
          <a:p>
            <a:pPr algn="ctr">
              <a:spcBef>
                <a:spcPct val="0"/>
              </a:spcBef>
            </a:pPr>
            <a:endParaRPr lang="hu-HU" sz="2800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650703" y="4362758"/>
            <a:ext cx="41152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ctr"/>
            <a:r>
              <a:rPr lang="hu-HU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Dr. </a:t>
            </a:r>
            <a:r>
              <a:rPr lang="hu-HU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Beneda Attila</a:t>
            </a:r>
            <a:endParaRPr lang="hu-HU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hu-HU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 családpolitikáért felelős </a:t>
            </a:r>
            <a:r>
              <a:rPr lang="hu-HU" i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helyettes államtitkár</a:t>
            </a:r>
            <a:endParaRPr lang="hu-HU" i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hu-HU" sz="1200" i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hu-HU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Miniszterelnökség</a:t>
            </a:r>
          </a:p>
          <a:p>
            <a:pPr algn="ctr"/>
            <a:r>
              <a:rPr lang="hu-HU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Családokért felelős Tárca Nélküli Miniszter</a:t>
            </a:r>
            <a:endParaRPr lang="hu-HU" dirty="0">
              <a:latin typeface="Calibri" panose="020F0502020204030204" pitchFamily="34" charset="0"/>
            </a:endParaRPr>
          </a:p>
        </p:txBody>
      </p:sp>
      <p:pic>
        <p:nvPicPr>
          <p:cNvPr id="7" name="Kép 6" descr="cid:image004.jpg@01D42D52.689377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56" y="3973102"/>
            <a:ext cx="3429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 descr="Kapcsolódó ké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982328"/>
            <a:ext cx="2626391" cy="175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0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461760"/>
              </p:ext>
            </p:extLst>
          </p:nvPr>
        </p:nvGraphicFramePr>
        <p:xfrm>
          <a:off x="457200" y="1196752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hu-HU" sz="32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Demencia Akcióterv célja</a:t>
            </a:r>
          </a:p>
        </p:txBody>
      </p:sp>
      <p:pic>
        <p:nvPicPr>
          <p:cNvPr id="5" name="Tartalom helye 3" descr="cid:image004.jpg@01D42D52.68937750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5769963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89106" y="980728"/>
            <a:ext cx="78488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6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Szakterületek közötti egyeztetés</a:t>
            </a:r>
          </a:p>
          <a:p>
            <a:pPr algn="ctr"/>
            <a:endParaRPr lang="hu-HU" sz="14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hu-HU" sz="14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Demencia Akcióterv előkészítése során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meghatároztuk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azokat a legfontosabb feladatokat, a felelősöket és a határidőket, amelyek a jelenlegi helyzet javítását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célozzák</a:t>
            </a:r>
          </a:p>
          <a:p>
            <a:pPr algn="ctr"/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munkát a 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Családokért Felelős Tárca Nélküli Miniszter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munkatársaiként folytatjuk, továbbra is szoros együttműködésben az Emberi Erőforrások Minisztériuma</a:t>
            </a:r>
          </a:p>
          <a:p>
            <a:pPr algn="ctr"/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Egészségügyért felelős Államtitkárságával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hu-H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Szociális Ügyekért Felelős Államtitkárságával</a:t>
            </a:r>
            <a:endParaRPr lang="hu-HU" sz="2400" b="1" dirty="0"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200" b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79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3371" y="1134691"/>
            <a:ext cx="8107542" cy="54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Vezetője: Dr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2800" b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Radnayné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Dr. Egervári Ágnes neurológus, idősügyi szakértő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asszony</a:t>
            </a:r>
          </a:p>
          <a:p>
            <a:pPr marL="109728" indent="0">
              <a:buNone/>
            </a:pPr>
            <a:endParaRPr lang="hu-HU" sz="28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hu-H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Demencia</a:t>
            </a:r>
            <a:r>
              <a:rPr lang="hu-H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Akciótervet társadalmi egyeztetésre bocsátottuk:</a:t>
            </a:r>
            <a:endParaRPr lang="hu-HU" sz="2800" b="1" dirty="0"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84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címre küldtük el a tervezetet,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köztük</a:t>
            </a: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Idősek Tanácsa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tagjai, 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szociális módszertani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központok, 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szakmai kollégiumok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vezetői, 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egyetemek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, klinikák, kutatási központok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vezetői, 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Alzheimer Cafék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szervezői, 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, a témában elismert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szakértők részére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 35 válasz, javaslat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érkezett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be.</a:t>
            </a:r>
          </a:p>
          <a:p>
            <a:pPr marL="109728" indent="0" algn="ctr">
              <a:buNone/>
            </a:pP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       A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vélemények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értékelése és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beépítése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történik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91313" y="404664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hu-HU" sz="29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TÁRSADALMI </a:t>
            </a:r>
            <a:r>
              <a:rPr lang="hu-HU" sz="29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EGYEZTETÉS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571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11144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Demencia</a:t>
            </a:r>
            <a:r>
              <a:rPr lang="hu-H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Akcióterv irányai</a:t>
            </a:r>
            <a:endParaRPr lang="hu-HU" sz="36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430621"/>
              </p:ext>
            </p:extLst>
          </p:nvPr>
        </p:nvGraphicFramePr>
        <p:xfrm>
          <a:off x="1979712" y="1628800"/>
          <a:ext cx="5410944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Szövegdoboz 17"/>
          <p:cNvSpPr txBox="1"/>
          <p:nvPr/>
        </p:nvSpPr>
        <p:spPr>
          <a:xfrm>
            <a:off x="6666373" y="875420"/>
            <a:ext cx="1800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Generációk közötti együttműködés erősítése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79008" y="2448664"/>
            <a:ext cx="1800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Egészségtudatos, aktív idősödés támogatása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143508" y="4156643"/>
            <a:ext cx="21962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Tájékoztatás, információs kiadványok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259632" y="5282623"/>
            <a:ext cx="20162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err="1" smtClean="0">
                <a:solidFill>
                  <a:srgbClr val="0070C0"/>
                </a:solidFill>
              </a:rPr>
              <a:t>Orvosszakmai</a:t>
            </a:r>
            <a:r>
              <a:rPr lang="hu-HU" sz="1300" dirty="0" smtClean="0">
                <a:solidFill>
                  <a:srgbClr val="0070C0"/>
                </a:solidFill>
              </a:rPr>
              <a:t> irányelvek kidolgozása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395536" y="921310"/>
            <a:ext cx="26875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Szakmai ajánlások kidolgozása az idősek otthonai számára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851039" y="1698408"/>
            <a:ext cx="23506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Rendszeres egészségügyi szűrések működtetése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7022312" y="2562482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Szakmai képzések és továbbképzések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7026341" y="4077072"/>
            <a:ext cx="1800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A szolgáltatásokhoz való hozzáférés javítása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131824" y="5201671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Tanácsadói hálózat kialakítása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932040" y="5881770"/>
            <a:ext cx="22543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Alzheimer Cafék országos elterjesztése</a:t>
            </a:r>
            <a:endParaRPr lang="hu-HU" sz="1300" dirty="0">
              <a:solidFill>
                <a:srgbClr val="0070C0"/>
              </a:solidFill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1782192" y="1698408"/>
            <a:ext cx="1800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300" dirty="0" smtClean="0">
                <a:solidFill>
                  <a:srgbClr val="0070C0"/>
                </a:solidFill>
              </a:rPr>
              <a:t>A szolgáltatások tartalmának fejlesztése</a:t>
            </a:r>
            <a:endParaRPr lang="hu-HU" sz="1300" dirty="0">
              <a:solidFill>
                <a:srgbClr val="0070C0"/>
              </a:solidFill>
            </a:endParaRPr>
          </a:p>
        </p:txBody>
      </p:sp>
      <p:pic>
        <p:nvPicPr>
          <p:cNvPr id="15" name="Tartalom helye 3" descr="cid:image004.jpg@01D42D52.68937750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16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4294967295"/>
          </p:nvPr>
        </p:nvSpPr>
        <p:spPr>
          <a:xfrm>
            <a:off x="601563" y="1343582"/>
            <a:ext cx="8002587" cy="13268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Köszönöm a figyelmet!</a:t>
            </a:r>
          </a:p>
        </p:txBody>
      </p:sp>
      <p:pic>
        <p:nvPicPr>
          <p:cNvPr id="3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Idősek köszönté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5" y="2670435"/>
            <a:ext cx="5832648" cy="3085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32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cid:image004.jpg@01D42D52.6893775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719572" y="908720"/>
            <a:ext cx="756084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demencia nem kizárólag az egészségügyi és szociális szakpolitikát érinti, hanem elemi módon tartozik a családpolitika felelősségi körébe is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sz="2400" dirty="0" smtClean="0"/>
          </a:p>
          <a:p>
            <a:pPr algn="ctr"/>
            <a:endParaRPr lang="hu-HU" sz="2400" dirty="0"/>
          </a:p>
          <a:p>
            <a:pPr algn="ctr"/>
            <a:endParaRPr lang="hu-HU" dirty="0" smtClean="0">
              <a:latin typeface="Calibri" panose="020F0502020204030204" pitchFamily="34" charset="0"/>
            </a:endParaRPr>
          </a:p>
          <a:p>
            <a:pPr algn="ctr"/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2017-ben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elindult a Nemzeti Demencia Akcióterv kidolgozásának folyamata a három érintett ágazat közreműködésével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4358501" y="2564904"/>
            <a:ext cx="501531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3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cid:image004.jpg@01D42D52.6893775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989602" y="188640"/>
            <a:ext cx="70207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Kor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szerinti megoszlás várható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alakulása</a:t>
            </a:r>
          </a:p>
          <a:p>
            <a:pPr algn="ctr"/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az Európai Unióban</a:t>
            </a:r>
            <a:endParaRPr lang="hu-HU" sz="26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294457"/>
              </p:ext>
            </p:extLst>
          </p:nvPr>
        </p:nvGraphicFramePr>
        <p:xfrm>
          <a:off x="447265" y="1142747"/>
          <a:ext cx="8157183" cy="546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53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cid:image004.jpg@01D42D52.6893775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943045" y="692696"/>
            <a:ext cx="77062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Magyarország </a:t>
            </a: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népességének száma nemek és életkor szerint (korfa) </a:t>
            </a:r>
            <a:b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</a:br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2015-ben és </a:t>
            </a:r>
            <a:r>
              <a:rPr lang="hu-HU" sz="28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2060-ban</a:t>
            </a:r>
            <a:endParaRPr lang="hu-HU" sz="28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7" name="Kép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1" t="27814" r="23013" b="16824"/>
          <a:stretch>
            <a:fillRect/>
          </a:stretch>
        </p:blipFill>
        <p:spPr bwMode="auto">
          <a:xfrm>
            <a:off x="2315950" y="2204864"/>
            <a:ext cx="4960417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1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492" y="1628800"/>
            <a:ext cx="8229600" cy="2952328"/>
          </a:xfrm>
        </p:spPr>
        <p:txBody>
          <a:bodyPr>
            <a:normAutofit/>
          </a:bodyPr>
          <a:lstStyle/>
          <a:p>
            <a:pPr algn="just"/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Az Európai Unió Tanácsának 2015-ben közzétett Következtetései alapján 47,5 millió ember élt a világon demenciával, ebből becslések szerint 6,4 millióan az Európai Unióban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Magyarországon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becslések szerint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200-250 </a:t>
            </a:r>
            <a:r>
              <a:rPr lang="hu-HU" sz="24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ezer főre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tehető 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 err="1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demens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 betegek száma</a:t>
            </a:r>
            <a:r>
              <a:rPr lang="hu-HU" sz="24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</a:t>
            </a:r>
            <a:endParaRPr lang="hu-HU" sz="24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06112"/>
            <a:ext cx="308793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églalap 4"/>
          <p:cNvSpPr/>
          <p:nvPr/>
        </p:nvSpPr>
        <p:spPr>
          <a:xfrm>
            <a:off x="640091" y="836712"/>
            <a:ext cx="5688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Az érintettek száma folyamatosan nő</a:t>
            </a:r>
          </a:p>
        </p:txBody>
      </p:sp>
    </p:spTree>
    <p:extLst>
      <p:ext uri="{BB962C8B-B14F-4D97-AF65-F5344CB8AC3E}">
        <p14:creationId xmlns:p14="http://schemas.microsoft.com/office/powerpoint/2010/main" val="11104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20941" y="1772816"/>
            <a:ext cx="7704856" cy="41985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magyar lakosságot egyre nagyobb mértékben érinti a demencia, illetve annak legsúlyosabb esete, az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Alzheimer-kór: az 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idősek népességen belüli arányának emelkedése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miatt, de a 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betegség egyre fiatalabb korosztályokat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érint;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betegség felismerése is problémát okoz az érintettek hozzátartozói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számára;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demens beteg tartós ápolása az ápoló (hozzátartozó) egészségi állapotára is negatívan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hat: a 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diagnózissal szembesülés során kialakuló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krízis-helyzet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a stressz-terhelődés nyomán kialakuló fizikális és pszichés zavarok, a </a:t>
            </a:r>
            <a:r>
              <a:rPr lang="hu-HU" sz="2200" b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stigmatizáció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és kirekesztődés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kockázata;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89691"/>
            <a:ext cx="8229600" cy="1339109"/>
          </a:xfrm>
        </p:spPr>
        <p:txBody>
          <a:bodyPr>
            <a:normAutofit/>
          </a:bodyPr>
          <a:lstStyle/>
          <a:p>
            <a:pPr algn="ctr"/>
            <a:r>
              <a:rPr lang="hu-HU" sz="26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Demencia Akcióterv létrehozásának és a demenciával összefüggő feladatok meghatározásának indokai I.</a:t>
            </a:r>
          </a:p>
        </p:txBody>
      </p:sp>
      <p:pic>
        <p:nvPicPr>
          <p:cNvPr id="4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421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93636" y="2377890"/>
            <a:ext cx="8095795" cy="2880319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betegek ellátásának magasak a nemzetgazdaságot érintő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költségei: az 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egészségügyi és a szociális ellátás költségei,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illetve az 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ápoló hozzátartozókat is kivonja a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munkaerőpiacról;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szociális terület kapacitása nem fedezi a felmerülő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igényeket; 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kialakulásának okai bizonytalanok, csak tapasztalatok és megfigyelések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vannak: pl</a:t>
            </a:r>
            <a:r>
              <a:rPr lang="hu-HU" sz="2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. genetika, dohányzás, érelmeszesedés, cukorbetegség, nagyfokú </a:t>
            </a:r>
            <a:r>
              <a:rPr lang="hu-HU" sz="2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stressz.</a:t>
            </a:r>
            <a:endParaRPr lang="hu-HU" sz="2200" b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642187"/>
            <a:ext cx="8229600" cy="1498179"/>
          </a:xfrm>
        </p:spPr>
        <p:txBody>
          <a:bodyPr>
            <a:normAutofit/>
          </a:bodyPr>
          <a:lstStyle/>
          <a:p>
            <a:pPr algn="ctr"/>
            <a:r>
              <a:rPr lang="hu-HU" sz="26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Demencia Akcióterv létrehozásának és a demenciával összefüggő feladatok meghatározásának indokai II.</a:t>
            </a:r>
          </a:p>
        </p:txBody>
      </p:sp>
      <p:pic>
        <p:nvPicPr>
          <p:cNvPr id="4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2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35603" y="1511010"/>
            <a:ext cx="8229600" cy="192466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hu-HU" sz="2500" b="1" dirty="0">
                <a:solidFill>
                  <a:srgbClr val="2C47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demencia átfogó választ, </a:t>
            </a:r>
            <a:r>
              <a:rPr lang="hu-HU" sz="2500" b="1" dirty="0" smtClean="0">
                <a:solidFill>
                  <a:srgbClr val="2C47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valamennyi érdekelt </a:t>
            </a:r>
            <a:r>
              <a:rPr lang="hu-HU" sz="2500" b="1" dirty="0">
                <a:solidFill>
                  <a:srgbClr val="2C47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fél együttműködését igényli</a:t>
            </a:r>
          </a:p>
          <a:p>
            <a:pPr marL="109728" indent="0" algn="ctr">
              <a:buNone/>
            </a:pPr>
            <a:r>
              <a:rPr lang="hu-HU" sz="2500" b="1" dirty="0">
                <a:solidFill>
                  <a:srgbClr val="2C47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 megelőzés, a kockázatcsökkentés, a diagnózis, a kezelés és az ellátás javítása </a:t>
            </a:r>
            <a:r>
              <a:rPr lang="hu-HU" sz="2500" b="1" dirty="0" smtClean="0">
                <a:solidFill>
                  <a:srgbClr val="2C47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érdekében!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7B9A746-BED6-4A9E-B708-9E8D539F9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14" y="3995685"/>
            <a:ext cx="1731977" cy="115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Tartalom helye 3" descr="cid:image004.jpg@01D42D52.6893775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2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13712"/>
              </p:ext>
            </p:extLst>
          </p:nvPr>
        </p:nvGraphicFramePr>
        <p:xfrm>
          <a:off x="846400" y="1722271"/>
          <a:ext cx="741682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3"/>
                <a:gridCol w="3708413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Nem módosítható kockázatok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Ami</a:t>
                      </a:r>
                      <a:r>
                        <a:rPr lang="hu-HU" baseline="0" dirty="0" smtClean="0"/>
                        <a:t> ellen lehet tenni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genetika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érelmeszesedés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enyhe mentális hanyatlás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magas vérnyomás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cukorbetegség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alkoholfogyasztás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dohányzás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mentális betegségek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nagyfokú stressz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u-HU" sz="18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fejsérülés</a:t>
                      </a:r>
                      <a:endParaRPr lang="hu-H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40013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RIZIKÓFAKTOROK</a:t>
            </a:r>
            <a:endParaRPr lang="hu-HU" sz="2800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Tartalom helye 3" descr="cid:image004.jpg@01D42D52.6893775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97" y="5733256"/>
            <a:ext cx="4191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569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4685</TotalTime>
  <Words>646</Words>
  <Application>Microsoft Office PowerPoint</Application>
  <PresentationFormat>Diavetítés a képernyőre (4:3 oldalarány)</PresentationFormat>
  <Paragraphs>99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Sétatér</vt:lpstr>
      <vt:lpstr>PowerPoint bemutató</vt:lpstr>
      <vt:lpstr>PowerPoint bemutató</vt:lpstr>
      <vt:lpstr>PowerPoint bemutató</vt:lpstr>
      <vt:lpstr>PowerPoint bemutató</vt:lpstr>
      <vt:lpstr>PowerPoint bemutató</vt:lpstr>
      <vt:lpstr>A Demencia Akcióterv létrehozásának és a demenciával összefüggő feladatok meghatározásának indokai I.</vt:lpstr>
      <vt:lpstr>A Demencia Akcióterv létrehozásának és a demenciával összefüggő feladatok meghatározásának indokai II.</vt:lpstr>
      <vt:lpstr>PowerPoint bemutató</vt:lpstr>
      <vt:lpstr>RIZIKÓFAKTOROK</vt:lpstr>
      <vt:lpstr>A Demencia Akcióterv célja</vt:lpstr>
      <vt:lpstr>PowerPoint bemutató</vt:lpstr>
      <vt:lpstr>TÁRSADALMI EGYEZTETÉS</vt:lpstr>
      <vt:lpstr>A Demencia Akcióterv irányai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Agi</cp:lastModifiedBy>
  <cp:revision>336</cp:revision>
  <cp:lastPrinted>2019-03-11T06:34:32Z</cp:lastPrinted>
  <dcterms:created xsi:type="dcterms:W3CDTF">2014-03-03T11:13:53Z</dcterms:created>
  <dcterms:modified xsi:type="dcterms:W3CDTF">2020-11-26T08:34:33Z</dcterms:modified>
</cp:coreProperties>
</file>